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8"/>
  </p:notesMasterIdLst>
  <p:sldIdLst>
    <p:sldId id="897" r:id="rId5"/>
    <p:sldId id="589" r:id="rId6"/>
    <p:sldId id="721" r:id="rId7"/>
    <p:sldId id="722" r:id="rId9"/>
    <p:sldId id="708" r:id="rId10"/>
    <p:sldId id="709" r:id="rId11"/>
    <p:sldId id="710" r:id="rId12"/>
    <p:sldId id="723" r:id="rId13"/>
    <p:sldId id="724" r:id="rId14"/>
    <p:sldId id="725" r:id="rId15"/>
    <p:sldId id="726" r:id="rId16"/>
    <p:sldId id="711" r:id="rId17"/>
    <p:sldId id="712" r:id="rId18"/>
    <p:sldId id="713" r:id="rId19"/>
    <p:sldId id="714" r:id="rId20"/>
    <p:sldId id="715" r:id="rId21"/>
    <p:sldId id="730" r:id="rId22"/>
    <p:sldId id="731" r:id="rId23"/>
    <p:sldId id="732" r:id="rId24"/>
    <p:sldId id="716" r:id="rId25"/>
    <p:sldId id="733" r:id="rId26"/>
    <p:sldId id="734" r:id="rId27"/>
    <p:sldId id="717" r:id="rId28"/>
    <p:sldId id="718" r:id="rId29"/>
    <p:sldId id="719" r:id="rId30"/>
    <p:sldId id="735" r:id="rId31"/>
    <p:sldId id="832" r:id="rId32"/>
    <p:sldId id="736" r:id="rId33"/>
    <p:sldId id="834" r:id="rId34"/>
    <p:sldId id="737" r:id="rId35"/>
    <p:sldId id="738" r:id="rId36"/>
    <p:sldId id="739" r:id="rId37"/>
    <p:sldId id="740" r:id="rId38"/>
    <p:sldId id="835" r:id="rId39"/>
    <p:sldId id="741" r:id="rId40"/>
    <p:sldId id="742" r:id="rId41"/>
    <p:sldId id="826" r:id="rId42"/>
    <p:sldId id="827" r:id="rId43"/>
    <p:sldId id="828" r:id="rId44"/>
    <p:sldId id="830" r:id="rId45"/>
    <p:sldId id="829" r:id="rId46"/>
    <p:sldId id="836" r:id="rId47"/>
    <p:sldId id="851" r:id="rId48"/>
    <p:sldId id="837" r:id="rId49"/>
    <p:sldId id="838" r:id="rId50"/>
    <p:sldId id="839" r:id="rId51"/>
    <p:sldId id="840" r:id="rId52"/>
    <p:sldId id="852" r:id="rId53"/>
    <p:sldId id="853" r:id="rId54"/>
    <p:sldId id="842" r:id="rId55"/>
    <p:sldId id="843" r:id="rId56"/>
    <p:sldId id="841" r:id="rId57"/>
    <p:sldId id="844" r:id="rId58"/>
    <p:sldId id="847" r:id="rId59"/>
    <p:sldId id="845" r:id="rId60"/>
    <p:sldId id="846" r:id="rId61"/>
    <p:sldId id="858" r:id="rId62"/>
    <p:sldId id="859" r:id="rId63"/>
    <p:sldId id="860" r:id="rId64"/>
    <p:sldId id="861" r:id="rId65"/>
    <p:sldId id="857" r:id="rId66"/>
    <p:sldId id="848" r:id="rId67"/>
    <p:sldId id="849" r:id="rId68"/>
    <p:sldId id="850" r:id="rId69"/>
    <p:sldId id="855" r:id="rId70"/>
    <p:sldId id="856" r:id="rId71"/>
    <p:sldId id="871" r:id="rId72"/>
    <p:sldId id="862" r:id="rId73"/>
    <p:sldId id="863" r:id="rId74"/>
    <p:sldId id="872" r:id="rId75"/>
    <p:sldId id="864" r:id="rId76"/>
    <p:sldId id="865" r:id="rId77"/>
    <p:sldId id="869" r:id="rId78"/>
    <p:sldId id="866" r:id="rId79"/>
    <p:sldId id="870" r:id="rId80"/>
    <p:sldId id="873" r:id="rId81"/>
    <p:sldId id="874" r:id="rId82"/>
    <p:sldId id="875" r:id="rId83"/>
    <p:sldId id="876" r:id="rId84"/>
    <p:sldId id="878" r:id="rId85"/>
    <p:sldId id="877" r:id="rId86"/>
    <p:sldId id="879" r:id="rId87"/>
    <p:sldId id="880" r:id="rId88"/>
    <p:sldId id="881" r:id="rId89"/>
    <p:sldId id="882" r:id="rId90"/>
    <p:sldId id="883" r:id="rId91"/>
    <p:sldId id="884" r:id="rId92"/>
  </p:sldIdLst>
  <p:sldSz cx="9144000" cy="6858000" type="screen4x3"/>
  <p:notesSz cx="6858000" cy="9144000"/>
  <p:custDataLst>
    <p:tags r:id="rId96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2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0000FF"/>
    <a:srgbClr val="FF6600"/>
    <a:srgbClr val="FFFF66"/>
    <a:srgbClr val="FF3300"/>
    <a:srgbClr val="CC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8614"/>
  </p:normalViewPr>
  <p:slideViewPr>
    <p:cSldViewPr showGuides="1">
      <p:cViewPr varScale="1">
        <p:scale>
          <a:sx n="97" d="100"/>
          <a:sy n="97" d="100"/>
        </p:scale>
        <p:origin x="-1398" y="-42"/>
      </p:cViewPr>
      <p:guideLst>
        <p:guide orient="horz" pos="2069"/>
        <p:guide pos="2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gs" Target="tags/tag17.xml"/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4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200" b="0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451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96150" y="1066800"/>
            <a:ext cx="1771650" cy="54403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81200" y="1066800"/>
            <a:ext cx="5162550" cy="54403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1700" cy="61261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1261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276475"/>
            <a:ext cx="8207375" cy="609600"/>
          </a:xfrm>
        </p:spPr>
        <p:txBody>
          <a:bodyPr/>
          <a:lstStyle>
            <a:lvl1pPr algn="ctr">
              <a:defRPr sz="4800" b="1">
                <a:solidFill>
                  <a:srgbClr val="FF3300"/>
                </a:solidFill>
              </a:defRPr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88" y="4038600"/>
            <a:ext cx="9104312" cy="3048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algn="r" fontAlgn="base"/>
            <a:fld id="{9A0DB2DC-4C9A-4742-B13C-FB6460FD3503}" type="slidenum">
              <a:rPr lang="zh-CN" altLang="en-US" b="0" strike="noStrike" noProof="1" dirty="0">
                <a:solidFill>
                  <a:srgbClr val="5F5F5F"/>
                </a:solidFill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b="0" strike="noStrike" noProof="1" dirty="0">
              <a:solidFill>
                <a:srgbClr val="5F5F5F"/>
              </a:solidFill>
              <a:latin typeface="Eurostile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007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4.jpeg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2133600" y="1066800"/>
            <a:ext cx="6324600" cy="838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1981200" y="1981200"/>
            <a:ext cx="7086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724400" y="0"/>
            <a:ext cx="4419600" cy="2209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CODE NUMBER</a:t>
            </a:r>
            <a:br>
              <a:rPr lang="en-US" altLang="zh-CN" dirty="0"/>
            </a:br>
            <a:r>
              <a:rPr lang="en-US" altLang="zh-CN" dirty="0"/>
              <a:t>POPUPS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/>
          <p:nvPr/>
        </p:nvSpPr>
        <p:spPr>
          <a:xfrm>
            <a:off x="0" y="0"/>
            <a:ext cx="9144000" cy="4984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0" y="457200"/>
            <a:ext cx="9144000" cy="5943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6" name="Rectang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Eurostile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Eurostile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Eurostile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fade thruBlk="1"/>
  </p:transition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6.png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3" Type="http://schemas.openxmlformats.org/officeDocument/2006/relationships/slideLayout" Target="../slideLayouts/slideLayout24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89585"/>
            <a:ext cx="9144000" cy="5911215"/>
          </a:xfrm>
        </p:spPr>
        <p:txBody>
          <a:bodyPr/>
          <a:p>
            <a:pPr marL="0" indent="0" algn="ctr">
              <a:buNone/>
            </a:pPr>
            <a:r>
              <a:rPr lang="zh-CN" altLang="en-US"/>
              <a:t>上次课内容</a:t>
            </a:r>
            <a:r>
              <a:rPr lang="zh-CN" altLang="en-US"/>
              <a:t>复习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1. I/O系统</a:t>
            </a:r>
            <a:r>
              <a:rPr lang="zh-CN" altLang="en-US"/>
              <a:t>概述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2. 缓冲管理</a:t>
            </a:r>
            <a:endParaRPr lang="en-US" altLang="zh-CN"/>
          </a:p>
          <a:p>
            <a:pPr marL="0" indent="0" algn="just">
              <a:buNone/>
            </a:pPr>
            <a:r>
              <a:rPr lang="en-US" altLang="zh-CN"/>
              <a:t>3. I/O </a:t>
            </a:r>
            <a:r>
              <a:rPr lang="zh-CN" altLang="en-US"/>
              <a:t>软件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4. SPOOLing</a:t>
            </a:r>
            <a:r>
              <a:rPr lang="zh-CN" altLang="en-US"/>
              <a:t>技术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5. </a:t>
            </a:r>
            <a:r>
              <a:rPr lang="zh-CN" altLang="en-US"/>
              <a:t>磁盘存储器的管理（</a:t>
            </a:r>
            <a:r>
              <a:rPr lang="zh-CN" altLang="en-US">
                <a:sym typeface="+mn-ea"/>
              </a:rPr>
              <a:t>磁盘读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写操作时间</a:t>
            </a:r>
            <a:r>
              <a:rPr lang="en-US" altLang="zh-CN">
                <a:sym typeface="+mn-ea"/>
              </a:rPr>
              <a:t>=</a:t>
            </a:r>
            <a:r>
              <a:rPr lang="zh-CN" altLang="en-US">
                <a:sym typeface="+mn-ea"/>
              </a:rPr>
              <a:t>寻道时间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延迟时间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传输时间，寻道算法</a:t>
            </a:r>
            <a:r>
              <a:rPr lang="en-US" altLang="zh-CN">
                <a:sym typeface="+mn-ea"/>
              </a:rPr>
              <a:t>FCFS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SSTF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SCAN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CSCAN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2"/>
          <p:cNvSpPr>
            <a:spLocks noGrp="1"/>
          </p:cNvSpPr>
          <p:nvPr>
            <p:ph idx="1"/>
          </p:nvPr>
        </p:nvSpPr>
        <p:spPr>
          <a:xfrm>
            <a:off x="501650" y="620713"/>
            <a:ext cx="8642350" cy="5329237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文件系统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操作系统中管理文件的机构，提供文件存储和访问功能。</a:t>
            </a:r>
            <a:endParaRPr lang="zh-CN" altLang="en-US" dirty="0"/>
          </a:p>
          <a:p>
            <a:pPr lvl="1" eaLnBrk="1" hangingPunct="1"/>
            <a:endParaRPr lang="zh-CN" altLang="en-US" dirty="0"/>
          </a:p>
        </p:txBody>
      </p:sp>
      <p:sp>
        <p:nvSpPr>
          <p:cNvPr id="11266" name="Text Box 3"/>
          <p:cNvSpPr txBox="1"/>
          <p:nvPr/>
        </p:nvSpPr>
        <p:spPr>
          <a:xfrm>
            <a:off x="1476375" y="1995488"/>
            <a:ext cx="5299075" cy="4254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latin typeface="Tahoma" panose="020B0604030504040204" pitchFamily="34" charset="0"/>
                <a:ea typeface="宋体" panose="02010600030101010101" pitchFamily="2" charset="-122"/>
              </a:rPr>
              <a:t>应用程序</a:t>
            </a:r>
            <a:endParaRPr lang="zh-CN" altLang="en-US" sz="20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Text Box 4"/>
          <p:cNvSpPr txBox="1"/>
          <p:nvPr/>
        </p:nvSpPr>
        <p:spPr>
          <a:xfrm>
            <a:off x="1476375" y="2716213"/>
            <a:ext cx="529907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多种文件类型（划分记录，顺序或索引等）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Text Box 5"/>
          <p:cNvSpPr txBox="1"/>
          <p:nvPr/>
        </p:nvSpPr>
        <p:spPr>
          <a:xfrm>
            <a:off x="1476375" y="3292475"/>
            <a:ext cx="529907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基本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管理（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缓存和调度，性能优化）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Text Box 6"/>
          <p:cNvSpPr txBox="1"/>
          <p:nvPr/>
        </p:nvSpPr>
        <p:spPr>
          <a:xfrm>
            <a:off x="1476375" y="3867150"/>
            <a:ext cx="529907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物理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（基本文件系统）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0" name="Text Box 7"/>
          <p:cNvSpPr txBox="1"/>
          <p:nvPr/>
        </p:nvSpPr>
        <p:spPr>
          <a:xfrm>
            <a:off x="1476375" y="4732338"/>
            <a:ext cx="5299075" cy="4254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latin typeface="Tahoma" panose="020B0604030504040204" pitchFamily="34" charset="0"/>
                <a:ea typeface="宋体" panose="02010600030101010101" pitchFamily="2" charset="-122"/>
              </a:rPr>
              <a:t>外部存储器</a:t>
            </a:r>
            <a:endParaRPr lang="zh-CN" altLang="en-US" sz="20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Line 8"/>
          <p:cNvSpPr/>
          <p:nvPr/>
        </p:nvSpPr>
        <p:spPr>
          <a:xfrm>
            <a:off x="1116013" y="2571750"/>
            <a:ext cx="7056437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72" name="Line 9"/>
          <p:cNvSpPr/>
          <p:nvPr/>
        </p:nvSpPr>
        <p:spPr>
          <a:xfrm>
            <a:off x="1116013" y="4516438"/>
            <a:ext cx="712787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73" name="Text Box 10"/>
          <p:cNvSpPr txBox="1"/>
          <p:nvPr/>
        </p:nvSpPr>
        <p:spPr>
          <a:xfrm>
            <a:off x="7227888" y="3298825"/>
            <a:ext cx="122872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文件系统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4" name="Line 11"/>
          <p:cNvSpPr/>
          <p:nvPr/>
        </p:nvSpPr>
        <p:spPr>
          <a:xfrm flipV="1">
            <a:off x="7812088" y="2643188"/>
            <a:ext cx="0" cy="6492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275" name="Line 12"/>
          <p:cNvSpPr/>
          <p:nvPr/>
        </p:nvSpPr>
        <p:spPr>
          <a:xfrm>
            <a:off x="7812088" y="3724275"/>
            <a:ext cx="0" cy="7191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276" name="Line 13"/>
          <p:cNvSpPr/>
          <p:nvPr/>
        </p:nvSpPr>
        <p:spPr>
          <a:xfrm>
            <a:off x="4067175" y="2427288"/>
            <a:ext cx="0" cy="2889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77" name="Line 14"/>
          <p:cNvSpPr/>
          <p:nvPr/>
        </p:nvSpPr>
        <p:spPr>
          <a:xfrm>
            <a:off x="4067175" y="3074988"/>
            <a:ext cx="0" cy="28892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78" name="Line 15"/>
          <p:cNvSpPr/>
          <p:nvPr/>
        </p:nvSpPr>
        <p:spPr>
          <a:xfrm>
            <a:off x="4067175" y="3651250"/>
            <a:ext cx="0" cy="28892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79" name="Line 16"/>
          <p:cNvSpPr/>
          <p:nvPr/>
        </p:nvSpPr>
        <p:spPr>
          <a:xfrm>
            <a:off x="4067175" y="4227513"/>
            <a:ext cx="0" cy="504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80" name="Rectangle 17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3"/>
          <p:cNvSpPr>
            <a:spLocks noGrp="1"/>
          </p:cNvSpPr>
          <p:nvPr>
            <p:ph idx="1"/>
          </p:nvPr>
        </p:nvSpPr>
        <p:spPr>
          <a:xfrm>
            <a:off x="179388" y="548323"/>
            <a:ext cx="8640762" cy="6021387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多种分类法：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用途：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系统文件、用户文件、库文件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文件中的数据形式：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源文件、目标文件、可执行代码文件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存取属性：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只执行文件、只读文件、读写文件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文件逻辑结构：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有结构文件（记录、数据项）、无结构文件（流式文件）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文件的存储结构：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顺序文件、链接文件、索引文件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文件的组织形式：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普通文件、目录文件、特殊文件</a:t>
            </a:r>
            <a:endParaRPr lang="zh-CN" altLang="en-US" dirty="0"/>
          </a:p>
        </p:txBody>
      </p:sp>
      <p:sp>
        <p:nvSpPr>
          <p:cNvPr id="11280" name="Rectangle 17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41325"/>
          </a:xfrm>
        </p:spPr>
        <p:txBody>
          <a:bodyPr/>
          <a:p>
            <a:pPr marL="0" indent="0" algn="ctr">
              <a:buNone/>
            </a:pPr>
            <a:r>
              <a:rPr lang="zh-CN" altLang="en-US"/>
              <a:t>文件内部的数据应该怎样</a:t>
            </a:r>
            <a:r>
              <a:rPr lang="zh-CN" altLang="en-US"/>
              <a:t>组织起来？</a:t>
            </a:r>
            <a:endParaRPr lang="zh-CN" altLang="en-US"/>
          </a:p>
          <a:p>
            <a:pPr marL="0" indent="0" algn="ctr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052830"/>
            <a:ext cx="8957945" cy="378460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79070" y="5156835"/>
            <a:ext cx="3255645" cy="935990"/>
          </a:xfrm>
          <a:prstGeom prst="wedgeRoundRectCallout">
            <a:avLst>
              <a:gd name="adj1" fmla="val 2408"/>
              <a:gd name="adj2" fmla="val -8229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无结构文件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如文本文件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些二进制或字符流组成，又称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流式文件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067810" y="5229225"/>
            <a:ext cx="3329940" cy="935990"/>
          </a:xfrm>
          <a:prstGeom prst="wedgeRoundRectCallout">
            <a:avLst>
              <a:gd name="adj1" fmla="val -5129"/>
              <a:gd name="adj2" fmla="val -8758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如数据库表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一组相似的记录组成，又称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记录式文件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668260" y="5085080"/>
            <a:ext cx="1353820" cy="1080135"/>
          </a:xfrm>
          <a:prstGeom prst="wedgeRoundRectCallout">
            <a:avLst>
              <a:gd name="adj1" fmla="val -48499"/>
              <a:gd name="adj2" fmla="val -6804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记录是一组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相关数据项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集合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1650"/>
            <a:ext cx="9144000" cy="447675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文件内部的数据应该怎样组织起来？</a:t>
            </a:r>
            <a:endParaRPr lang="zh-CN" altLang="en-US" sz="2400"/>
          </a:p>
          <a:p>
            <a:pPr marL="0" indent="0" algn="l">
              <a:buNone/>
            </a:pP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3780155" y="1082040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肘形连接符 5"/>
          <p:cNvCxnSpPr>
            <a:stCxn id="5" idx="2"/>
            <a:endCxn id="7" idx="0"/>
          </p:cNvCxnSpPr>
          <p:nvPr/>
        </p:nvCxnSpPr>
        <p:spPr>
          <a:xfrm rot="5400000">
            <a:off x="2613343" y="525463"/>
            <a:ext cx="629920" cy="2585085"/>
          </a:xfrm>
          <a:prstGeom prst="bentConnector3">
            <a:avLst>
              <a:gd name="adj1" fmla="val 4995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矩形 6"/>
          <p:cNvSpPr/>
          <p:nvPr/>
        </p:nvSpPr>
        <p:spPr>
          <a:xfrm>
            <a:off x="905510" y="2132965"/>
            <a:ext cx="1460500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无结构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00470" y="2204720"/>
            <a:ext cx="1460500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肘形连接符 8"/>
          <p:cNvCxnSpPr>
            <a:stCxn id="5" idx="2"/>
            <a:endCxn id="8" idx="0"/>
          </p:cNvCxnSpPr>
          <p:nvPr/>
        </p:nvCxnSpPr>
        <p:spPr>
          <a:xfrm rot="5400000" flipV="1">
            <a:off x="5274945" y="448945"/>
            <a:ext cx="701675" cy="2809875"/>
          </a:xfrm>
          <a:prstGeom prst="bentConnector3">
            <a:avLst>
              <a:gd name="adj1" fmla="val 4552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矩形 9"/>
          <p:cNvSpPr/>
          <p:nvPr/>
        </p:nvSpPr>
        <p:spPr>
          <a:xfrm>
            <a:off x="679450" y="3206115"/>
            <a:ext cx="1906270" cy="72263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由一系列二进制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或字符流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36035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44415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40450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>
            <a:stCxn id="7" idx="2"/>
            <a:endCxn id="10" idx="0"/>
          </p:cNvCxnSpPr>
          <p:nvPr/>
        </p:nvCxnSpPr>
        <p:spPr>
          <a:xfrm flipH="1">
            <a:off x="1632585" y="2553970"/>
            <a:ext cx="3175" cy="6521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矩形 14"/>
          <p:cNvSpPr/>
          <p:nvPr/>
        </p:nvSpPr>
        <p:spPr>
          <a:xfrm>
            <a:off x="7364730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72475" y="3357245"/>
            <a:ext cx="51371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肘形连接符 16"/>
          <p:cNvCxnSpPr>
            <a:stCxn id="8" idx="2"/>
            <a:endCxn id="11" idx="0"/>
          </p:cNvCxnSpPr>
          <p:nvPr/>
        </p:nvCxnSpPr>
        <p:spPr>
          <a:xfrm rot="5400000">
            <a:off x="5287963" y="1614488"/>
            <a:ext cx="731520" cy="2753995"/>
          </a:xfrm>
          <a:prstGeom prst="bentConnector3">
            <a:avLst>
              <a:gd name="adj1" fmla="val 4995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肘形连接符 17"/>
          <p:cNvCxnSpPr>
            <a:stCxn id="8" idx="2"/>
            <a:endCxn id="12" idx="0"/>
          </p:cNvCxnSpPr>
          <p:nvPr/>
        </p:nvCxnSpPr>
        <p:spPr>
          <a:xfrm rot="5400000">
            <a:off x="5792153" y="2118678"/>
            <a:ext cx="731520" cy="1745615"/>
          </a:xfrm>
          <a:prstGeom prst="bentConnector3">
            <a:avLst>
              <a:gd name="adj1" fmla="val 4995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肘形连接符 18"/>
          <p:cNvCxnSpPr>
            <a:endCxn id="13" idx="0"/>
          </p:cNvCxnSpPr>
          <p:nvPr/>
        </p:nvCxnSpPr>
        <p:spPr>
          <a:xfrm rot="5400000">
            <a:off x="6440805" y="2777490"/>
            <a:ext cx="720090" cy="439420"/>
          </a:xfrm>
          <a:prstGeom prst="bentConnector3">
            <a:avLst>
              <a:gd name="adj1" fmla="val 50088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肘形连接符 19"/>
          <p:cNvCxnSpPr>
            <a:stCxn id="8" idx="2"/>
            <a:endCxn id="15" idx="0"/>
          </p:cNvCxnSpPr>
          <p:nvPr/>
        </p:nvCxnSpPr>
        <p:spPr>
          <a:xfrm rot="5400000" flipV="1">
            <a:off x="7052310" y="2604135"/>
            <a:ext cx="731520" cy="774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肘形连接符 20"/>
          <p:cNvCxnSpPr>
            <a:stCxn id="8" idx="2"/>
            <a:endCxn id="16" idx="0"/>
          </p:cNvCxnSpPr>
          <p:nvPr/>
        </p:nvCxnSpPr>
        <p:spPr>
          <a:xfrm rot="5400000" flipV="1">
            <a:off x="7464425" y="2192020"/>
            <a:ext cx="731520" cy="15989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矩形 21"/>
          <p:cNvSpPr/>
          <p:nvPr/>
        </p:nvSpPr>
        <p:spPr>
          <a:xfrm>
            <a:off x="4523740" y="4444365"/>
            <a:ext cx="118935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数据项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6305" y="4444365"/>
            <a:ext cx="118935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数据项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68870" y="4434840"/>
            <a:ext cx="51371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肘形连接符 24"/>
          <p:cNvCxnSpPr>
            <a:stCxn id="13" idx="2"/>
            <a:endCxn id="22" idx="0"/>
          </p:cNvCxnSpPr>
          <p:nvPr/>
        </p:nvCxnSpPr>
        <p:spPr>
          <a:xfrm rot="5400000">
            <a:off x="5516880" y="3380105"/>
            <a:ext cx="666115" cy="1462405"/>
          </a:xfrm>
          <a:prstGeom prst="bentConnector3">
            <a:avLst>
              <a:gd name="adj1" fmla="val 50048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7" name="直接箭头连接符 26"/>
          <p:cNvCxnSpPr>
            <a:stCxn id="13" idx="2"/>
            <a:endCxn id="23" idx="0"/>
          </p:cNvCxnSpPr>
          <p:nvPr/>
        </p:nvCxnSpPr>
        <p:spPr>
          <a:xfrm>
            <a:off x="6581140" y="3778250"/>
            <a:ext cx="10160" cy="6661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8" name="肘形连接符 27"/>
          <p:cNvCxnSpPr>
            <a:stCxn id="13" idx="2"/>
            <a:endCxn id="24" idx="0"/>
          </p:cNvCxnSpPr>
          <p:nvPr/>
        </p:nvCxnSpPr>
        <p:spPr>
          <a:xfrm rot="5400000" flipV="1">
            <a:off x="6824980" y="3533775"/>
            <a:ext cx="656590" cy="1144905"/>
          </a:xfrm>
          <a:prstGeom prst="bentConnector3">
            <a:avLst>
              <a:gd name="adj1" fmla="val 51305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9" name="圆角矩形标注 28"/>
          <p:cNvSpPr/>
          <p:nvPr/>
        </p:nvSpPr>
        <p:spPr>
          <a:xfrm>
            <a:off x="179705" y="4653280"/>
            <a:ext cx="3895090" cy="1584325"/>
          </a:xfrm>
          <a:prstGeom prst="wedgeRoundRectCallout">
            <a:avLst>
              <a:gd name="adj1" fmla="val 75758"/>
              <a:gd name="adj2" fmla="val -10234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有结构文件中，各个记录间应该如何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组织的问题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应该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顺序存放？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还是用索引表来表示记录间的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文件逻辑结构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的重点问题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1650"/>
            <a:ext cx="9144000" cy="5899150"/>
          </a:xfrm>
        </p:spPr>
        <p:txBody>
          <a:bodyPr/>
          <a:p>
            <a:pPr marL="0" indent="0" algn="ctr">
              <a:buNone/>
            </a:pPr>
            <a:r>
              <a:rPr lang="zh-CN" altLang="en-US"/>
              <a:t>文件之间应该怎样组织</a:t>
            </a:r>
            <a:r>
              <a:rPr lang="zh-CN" altLang="en-US"/>
              <a:t>起来？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981075"/>
            <a:ext cx="4408170" cy="55359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17395" y="5434965"/>
            <a:ext cx="506730" cy="29527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981075"/>
            <a:ext cx="4295140" cy="5572125"/>
          </a:xfrm>
          <a:prstGeom prst="rect">
            <a:avLst/>
          </a:prstGeom>
        </p:spPr>
      </p:pic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文件之间应该怎样组织起来？</a:t>
            </a:r>
            <a:endParaRPr lang="zh-CN" altLang="en-US">
              <a:sym typeface="+mn-ea"/>
            </a:endParaRPr>
          </a:p>
          <a:p>
            <a:pPr marL="0" indent="0" algn="ctr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60065" y="1143635"/>
            <a:ext cx="2761615" cy="4851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C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605" y="2223770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4120" y="223202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4435" y="215582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56325" y="215582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96505" y="215582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2337118" y="119698"/>
            <a:ext cx="594995" cy="3613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3377248" y="1168083"/>
            <a:ext cx="603250" cy="1524635"/>
          </a:xfrm>
          <a:prstGeom prst="bentConnector3">
            <a:avLst>
              <a:gd name="adj1" fmla="val 4994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5400000" flipV="1">
            <a:off x="4675505" y="1394460"/>
            <a:ext cx="527050" cy="995680"/>
          </a:xfrm>
          <a:prstGeom prst="bentConnector3">
            <a:avLst>
              <a:gd name="adj1" fmla="val 5602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5400000" flipV="1">
            <a:off x="5326380" y="742950"/>
            <a:ext cx="527050" cy="2298065"/>
          </a:xfrm>
          <a:prstGeom prst="bentConnector3">
            <a:avLst>
              <a:gd name="adj1" fmla="val 5608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肘形连接符 13"/>
          <p:cNvCxnSpPr>
            <a:stCxn id="4" idx="2"/>
            <a:endCxn id="9" idx="0"/>
          </p:cNvCxnSpPr>
          <p:nvPr/>
        </p:nvCxnSpPr>
        <p:spPr>
          <a:xfrm rot="5400000" flipV="1">
            <a:off x="6046470" y="22860"/>
            <a:ext cx="527050" cy="3738245"/>
          </a:xfrm>
          <a:prstGeom prst="bentConnector3">
            <a:avLst>
              <a:gd name="adj1" fmla="val 5608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矩形 14"/>
          <p:cNvSpPr/>
          <p:nvPr/>
        </p:nvSpPr>
        <p:spPr>
          <a:xfrm>
            <a:off x="539750" y="3312160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48130" y="332041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56510" y="332041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64255" y="332041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73625" y="332041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肘形连接符 19"/>
          <p:cNvCxnSpPr>
            <a:stCxn id="6" idx="2"/>
            <a:endCxn id="15" idx="0"/>
          </p:cNvCxnSpPr>
          <p:nvPr/>
        </p:nvCxnSpPr>
        <p:spPr>
          <a:xfrm rot="5400000">
            <a:off x="1620203" y="2015808"/>
            <a:ext cx="648335" cy="194437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肘形连接符 20"/>
          <p:cNvCxnSpPr>
            <a:stCxn id="6" idx="2"/>
            <a:endCxn id="16" idx="0"/>
          </p:cNvCxnSpPr>
          <p:nvPr/>
        </p:nvCxnSpPr>
        <p:spPr>
          <a:xfrm rot="5400000">
            <a:off x="2120265" y="2524125"/>
            <a:ext cx="656590" cy="93599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2" name="肘形连接符 21"/>
          <p:cNvCxnSpPr>
            <a:endCxn id="17" idx="0"/>
          </p:cNvCxnSpPr>
          <p:nvPr/>
        </p:nvCxnSpPr>
        <p:spPr>
          <a:xfrm rot="5400000" flipV="1">
            <a:off x="2623820" y="2955290"/>
            <a:ext cx="656590" cy="73025"/>
          </a:xfrm>
          <a:prstGeom prst="bentConnector3">
            <a:avLst>
              <a:gd name="adj1" fmla="val 50048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3" name="肘形连接符 22"/>
          <p:cNvCxnSpPr>
            <a:stCxn id="6" idx="2"/>
            <a:endCxn id="18" idx="0"/>
          </p:cNvCxnSpPr>
          <p:nvPr/>
        </p:nvCxnSpPr>
        <p:spPr>
          <a:xfrm rot="5400000" flipV="1">
            <a:off x="3203575" y="2376805"/>
            <a:ext cx="656590" cy="12306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4" name="肘形连接符 23"/>
          <p:cNvCxnSpPr>
            <a:stCxn id="6" idx="2"/>
            <a:endCxn id="19" idx="0"/>
          </p:cNvCxnSpPr>
          <p:nvPr/>
        </p:nvCxnSpPr>
        <p:spPr>
          <a:xfrm rot="5400000" flipV="1">
            <a:off x="3858260" y="1722120"/>
            <a:ext cx="656590" cy="25400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圆角矩形标注 24"/>
          <p:cNvSpPr/>
          <p:nvPr/>
        </p:nvSpPr>
        <p:spPr>
          <a:xfrm>
            <a:off x="6372225" y="2952115"/>
            <a:ext cx="1664335" cy="878840"/>
          </a:xfrm>
          <a:prstGeom prst="wedgeRoundRectCallout">
            <a:avLst>
              <a:gd name="adj1" fmla="val -95707"/>
              <a:gd name="adj2" fmla="val -8475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所谓的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就是我们熟悉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文件夹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323850" y="4295140"/>
            <a:ext cx="3743960" cy="1176655"/>
          </a:xfrm>
          <a:prstGeom prst="wedgeRoundRectCallout">
            <a:avLst>
              <a:gd name="adj1" fmla="val 25373"/>
              <a:gd name="adj2" fmla="val -900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用户可以自己创建一层一层的目录，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各层目录中存放相应的文件。系统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中的各个文件就通过一层一层的目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录合理有序的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组织起来了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4427855" y="4295775"/>
            <a:ext cx="2820670" cy="1236345"/>
          </a:xfrm>
          <a:prstGeom prst="wedgeRoundRectCallout">
            <a:avLst>
              <a:gd name="adj1" fmla="val -86042"/>
              <a:gd name="adj2" fmla="val -8641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目录其实也是一种特殊的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由记录组成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如何实现文件目录是之后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会重点探讨的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383" b="-3564"/>
          <a:stretch>
            <a:fillRect/>
          </a:stretch>
        </p:blipFill>
        <p:spPr>
          <a:xfrm>
            <a:off x="35560" y="1125220"/>
            <a:ext cx="4011930" cy="417131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79070" y="5013325"/>
            <a:ext cx="2315845" cy="1340485"/>
          </a:xfrm>
          <a:prstGeom prst="wedgeRoundRectCallout">
            <a:avLst>
              <a:gd name="adj1" fmla="val 57321"/>
              <a:gd name="adj2" fmla="val -6859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创建文件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击新建后，图形化交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互进程在背后调用了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create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操作系统应该向上提供哪些</a:t>
            </a:r>
            <a:r>
              <a:rPr lang="zh-CN" altLang="en-US">
                <a:sym typeface="+mn-ea"/>
              </a:rPr>
              <a:t>功能？</a:t>
            </a:r>
            <a:endParaRPr lang="zh-CN" altLang="en-US">
              <a:sym typeface="+mn-ea"/>
            </a:endParaRPr>
          </a:p>
          <a:p>
            <a:pPr marL="0" indent="0" algn="ctr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1412875"/>
            <a:ext cx="3747135" cy="300482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2627630" y="5085715"/>
            <a:ext cx="3729355" cy="1727200"/>
          </a:xfrm>
          <a:prstGeom prst="wedgeRoundRectCallout">
            <a:avLst>
              <a:gd name="adj1" fmla="val -7296"/>
              <a:gd name="adj2" fmla="val -9584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，将文件数据读入内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存，才能让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CPU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处理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双击后，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事本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应用程序通过操作系统提供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功能，即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read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将文件数据从外存读入内存，并显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示在屏幕上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939790" y="4869180"/>
            <a:ext cx="4017010" cy="1727200"/>
          </a:xfrm>
          <a:prstGeom prst="wedgeRoundRectCallout">
            <a:avLst>
              <a:gd name="adj1" fmla="val -34113"/>
              <a:gd name="adj2" fmla="val -912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，将更改过的文件数据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写回外存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我们在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记事本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编辑文件内容，点击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保存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后，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记事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应用程序通过操作系统提供的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write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，将文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件数据从内存写回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1002665"/>
            <a:ext cx="2666365" cy="3825240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5495925" y="927735"/>
            <a:ext cx="3648075" cy="1348740"/>
          </a:xfrm>
          <a:prstGeom prst="wedgeRoundRectCallout">
            <a:avLst>
              <a:gd name="adj1" fmla="val 6379"/>
              <a:gd name="adj2" fmla="val 18872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点了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图形化交互进程通过操作系统提供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功能，即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delete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调用，将文件数据从外存中删除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3"/>
          <p:cNvSpPr>
            <a:spLocks noGrp="1"/>
          </p:cNvSpPr>
          <p:nvPr>
            <p:ph idx="1"/>
          </p:nvPr>
        </p:nvSpPr>
        <p:spPr>
          <a:xfrm>
            <a:off x="323850" y="620713"/>
            <a:ext cx="8496300" cy="5903912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创建文件：分配外存空间，在文件系统的目录中建立一个目录项。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create</a:t>
            </a:r>
            <a:r>
              <a:rPr lang="zh-CN" altLang="en-US" dirty="0"/>
              <a:t>系统调用大致处理过程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检查参数合法性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在文件目录结构中的适当位置建立一个文件控制块</a:t>
            </a:r>
            <a:r>
              <a:rPr lang="en-US" altLang="zh-CN" dirty="0"/>
              <a:t>FCB。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将参数填入</a:t>
            </a:r>
            <a:r>
              <a:rPr lang="en-US" altLang="zh-CN" dirty="0"/>
              <a:t>FCB。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分配文件所存放的外存空间（也可</a:t>
            </a:r>
            <a:r>
              <a:rPr lang="en-US" altLang="zh-CN" dirty="0"/>
              <a:t>lazy</a:t>
            </a:r>
            <a:r>
              <a:rPr lang="zh-CN" altLang="en-US" dirty="0"/>
              <a:t>分配即在写数据时分配</a:t>
            </a:r>
            <a:r>
              <a:rPr lang="en-US" altLang="zh-CN" dirty="0"/>
              <a:t>），</a:t>
            </a:r>
            <a:r>
              <a:rPr lang="zh-CN" altLang="en-US" dirty="0"/>
              <a:t>建立索引表，填入</a:t>
            </a:r>
            <a:r>
              <a:rPr lang="en-US" altLang="zh-CN" dirty="0"/>
              <a:t>FCB</a:t>
            </a:r>
            <a:r>
              <a:rPr lang="zh-CN" altLang="en-US" dirty="0"/>
              <a:t>中。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删除文件：在目录中找到要删除文件的目录项并删除，同时回收空间。</a:t>
            </a:r>
            <a:endParaRPr lang="zh-CN" altLang="en-US" sz="2400" dirty="0"/>
          </a:p>
          <a:p>
            <a:pPr lvl="1" algn="just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dirty="0"/>
              <a:t>delete</a:t>
            </a:r>
            <a:r>
              <a:rPr lang="zh-CN" altLang="en-US" dirty="0"/>
              <a:t>文件系统调用过程</a:t>
            </a:r>
            <a:endParaRPr lang="zh-CN" altLang="en-US" dirty="0"/>
          </a:p>
          <a:p>
            <a:pPr lvl="2" algn="just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检查参数，得到文件名（路径名）</a:t>
            </a:r>
            <a:endParaRPr lang="zh-CN" altLang="en-US" dirty="0"/>
          </a:p>
          <a:p>
            <a:pPr lvl="2" algn="just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按名查找文件目录结构，找到文件的</a:t>
            </a:r>
            <a:r>
              <a:rPr lang="en-US" altLang="zh-CN" dirty="0"/>
              <a:t>FCB</a:t>
            </a:r>
            <a:endParaRPr lang="en-US" altLang="zh-CN" dirty="0"/>
          </a:p>
          <a:p>
            <a:pPr lvl="2" algn="just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按</a:t>
            </a:r>
            <a:r>
              <a:rPr lang="en-US" altLang="zh-CN" dirty="0"/>
              <a:t>FCB</a:t>
            </a:r>
            <a:r>
              <a:rPr lang="zh-CN" altLang="en-US" dirty="0"/>
              <a:t>中的索引表释放文件所占外存空间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从文件目录结构中删除</a:t>
            </a:r>
            <a:r>
              <a:rPr lang="en-US" altLang="zh-CN" dirty="0"/>
              <a:t>FCB。</a:t>
            </a:r>
            <a:endParaRPr lang="zh-CN" altLang="en-US" dirty="0"/>
          </a:p>
        </p:txBody>
      </p:sp>
      <p:sp>
        <p:nvSpPr>
          <p:cNvPr id="11280" name="Rectangle 17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3"/>
          <p:cNvSpPr>
            <a:spLocks noGrp="1"/>
          </p:cNvSpPr>
          <p:nvPr>
            <p:ph idx="1"/>
          </p:nvPr>
        </p:nvSpPr>
        <p:spPr>
          <a:xfrm>
            <a:off x="323850" y="620713"/>
            <a:ext cx="8470900" cy="5903912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打开文件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open</a:t>
            </a:r>
            <a:r>
              <a:rPr lang="zh-CN" altLang="en-US" dirty="0"/>
              <a:t>系统调用处理过程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检查参数，获得文件名（路径名）；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按名查找文件目录结构，找到文件的</a:t>
            </a:r>
            <a:r>
              <a:rPr lang="en-US" altLang="zh-CN" dirty="0"/>
              <a:t>FCB；</a:t>
            </a:r>
            <a:endParaRPr lang="en-US" altLang="zh-CN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将</a:t>
            </a:r>
            <a:r>
              <a:rPr lang="en-US" altLang="zh-CN" dirty="0"/>
              <a:t>FCB</a:t>
            </a:r>
            <a:r>
              <a:rPr lang="zh-CN" altLang="en-US" dirty="0"/>
              <a:t>拷贝入内存，存入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内存活跃文件目录表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中；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建立一张本次打开的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文件读写状态信息表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，将当前访问指针指向文件首；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将文件读写状态信息表的地址存于进程</a:t>
            </a:r>
            <a:r>
              <a:rPr lang="en-US" altLang="zh-CN" dirty="0"/>
              <a:t>PCB</a:t>
            </a:r>
            <a:r>
              <a:rPr lang="zh-CN" altLang="en-US" dirty="0"/>
              <a:t>中的资源描述区中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打开文件表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中，返回其索引号</a:t>
            </a:r>
            <a:r>
              <a:rPr lang="en-US" altLang="zh-CN" dirty="0"/>
              <a:t>fd </a:t>
            </a:r>
            <a:r>
              <a:rPr lang="zh-CN" altLang="en-US" dirty="0"/>
              <a:t>作为本次调用的返回值 。</a:t>
            </a:r>
            <a:endParaRPr lang="zh-CN" altLang="en-US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关闭文件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close</a:t>
            </a:r>
            <a:r>
              <a:rPr lang="zh-CN" altLang="en-US" dirty="0"/>
              <a:t>系统调用管理过程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检查参数，获得</a:t>
            </a:r>
            <a:r>
              <a:rPr lang="en-US" altLang="zh-CN" dirty="0"/>
              <a:t>fd；</a:t>
            </a:r>
            <a:endParaRPr lang="en-US" altLang="zh-CN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按</a:t>
            </a:r>
            <a:r>
              <a:rPr lang="en-US" altLang="zh-CN" dirty="0"/>
              <a:t>fd</a:t>
            </a:r>
            <a:r>
              <a:rPr lang="zh-CN" altLang="en-US" dirty="0"/>
              <a:t>在</a:t>
            </a:r>
            <a:r>
              <a:rPr lang="en-US" altLang="zh-CN" dirty="0"/>
              <a:t>PCB</a:t>
            </a:r>
            <a:r>
              <a:rPr lang="zh-CN" altLang="en-US" dirty="0"/>
              <a:t>中的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打开文件表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中得到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文件读写状态信息表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的指针，释放其空间，如果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活跃文件目录表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</a:t>
            </a:r>
            <a:r>
              <a:rPr lang="en-US" altLang="zh-CN" dirty="0"/>
              <a:t>FCB</a:t>
            </a:r>
            <a:r>
              <a:rPr lang="zh-CN" altLang="en-US" dirty="0"/>
              <a:t>不再使用，则释放该</a:t>
            </a:r>
            <a:r>
              <a:rPr lang="en-US" altLang="zh-CN" dirty="0"/>
              <a:t>FCB</a:t>
            </a:r>
            <a:r>
              <a:rPr lang="zh-CN" altLang="en-US" dirty="0"/>
              <a:t>所占的内存空间。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3"/>
          <p:cNvSpPr>
            <a:spLocks noGrp="1"/>
          </p:cNvSpPr>
          <p:nvPr>
            <p:ph idx="1"/>
          </p:nvPr>
        </p:nvSpPr>
        <p:spPr>
          <a:xfrm>
            <a:off x="179388" y="549275"/>
            <a:ext cx="8785225" cy="6048375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读写文件：应用进程调用系统调用，系统查找该文件的目录项，确定外存地址，目录项中有读写指针。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read/write</a:t>
            </a:r>
            <a:r>
              <a:rPr lang="zh-CN" altLang="en-US" dirty="0"/>
              <a:t>系统调用大致处理过程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核实参数，按</a:t>
            </a:r>
            <a:r>
              <a:rPr lang="en-US" altLang="zh-CN" dirty="0"/>
              <a:t>fd</a:t>
            </a:r>
            <a:r>
              <a:rPr lang="zh-CN" altLang="en-US" dirty="0"/>
              <a:t>获得文件读写状态信息表，获得活跃文件目录表中的文件</a:t>
            </a:r>
            <a:r>
              <a:rPr lang="en-US" altLang="zh-CN" dirty="0"/>
              <a:t>FCB。</a:t>
            </a:r>
            <a:endParaRPr lang="en-US" altLang="zh-CN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核实操作许可。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按</a:t>
            </a:r>
            <a:r>
              <a:rPr lang="en-US" altLang="zh-CN" dirty="0"/>
              <a:t>FCB</a:t>
            </a:r>
            <a:r>
              <a:rPr lang="zh-CN" altLang="en-US" dirty="0"/>
              <a:t>中定位信息（如索引表）将要读写的逻辑地址转化成物理地址。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（如写，先将数据从用户区拷入系统区，）将外设物理地址，内存地址，长度等参数填好，调用外存驱动程序进行</a:t>
            </a:r>
            <a:r>
              <a:rPr lang="en-US" altLang="zh-CN" dirty="0"/>
              <a:t>I/O</a:t>
            </a:r>
            <a:r>
              <a:rPr lang="zh-CN" altLang="en-US" dirty="0"/>
              <a:t>操作 ，（如读，需将系统区数据拷入用户区）。</a:t>
            </a:r>
            <a:endParaRPr lang="zh-CN" altLang="en-US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截断文件：将目录项中文件的长度属性改为零，其它属性保留。</a:t>
            </a:r>
            <a:endParaRPr lang="zh-CN" altLang="en-US" sz="24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设置读写位置：前面的读写操作每次从文件的起始位置读写。本操作用于设置读写指针，从需要位置开始。即将顺序存取改为随机存取。</a:t>
            </a:r>
            <a:endParaRPr lang="zh-CN" altLang="en-US" sz="2400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4"/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第</a:t>
            </a:r>
            <a:r>
              <a:rPr lang="en-US" altLang="zh-CN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7</a:t>
            </a: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章 文件管理</a:t>
            </a:r>
            <a:endParaRPr lang="en-US" altLang="zh-CN" sz="4400" dirty="0">
              <a:solidFill>
                <a:srgbClr val="FF330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23850" y="2501265"/>
            <a:ext cx="1910715" cy="83502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向上提供的几个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最基本的功能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306955" y="1133475"/>
            <a:ext cx="359410" cy="35280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7000" y="109347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创建文件</a:t>
            </a:r>
            <a:r>
              <a:rPr lang="en-US" altLang="zh-CN" sz="2000"/>
              <a:t>(create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2627630" y="177292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删除文件</a:t>
            </a:r>
            <a:r>
              <a:rPr lang="en-US" altLang="zh-CN" sz="2000"/>
              <a:t>(</a:t>
            </a:r>
            <a:r>
              <a:rPr lang="en-US" altLang="zh-CN" sz="2000"/>
              <a:t>delete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2698750" y="247015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读文件</a:t>
            </a:r>
            <a:r>
              <a:rPr lang="en-US" altLang="zh-CN" sz="2000"/>
              <a:t>(read</a:t>
            </a:r>
            <a:r>
              <a:rPr lang="en-US" altLang="zh-CN" sz="2000"/>
              <a:t>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2720975" y="3077845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写文件</a:t>
            </a:r>
            <a:r>
              <a:rPr lang="en-US" altLang="zh-CN" sz="2000"/>
              <a:t>(</a:t>
            </a:r>
            <a:r>
              <a:rPr lang="en-US" altLang="zh-CN" sz="2000"/>
              <a:t>write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2720975" y="365379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打开文件</a:t>
            </a:r>
            <a:r>
              <a:rPr lang="en-US" altLang="zh-CN" sz="2000"/>
              <a:t>(open</a:t>
            </a:r>
            <a:r>
              <a:rPr lang="en-US" altLang="zh-CN" sz="2000"/>
              <a:t>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9" name="文本框 8"/>
          <p:cNvSpPr txBox="1"/>
          <p:nvPr/>
        </p:nvSpPr>
        <p:spPr>
          <a:xfrm>
            <a:off x="2699385" y="4229735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关闭文件</a:t>
            </a:r>
            <a:r>
              <a:rPr lang="en-US" altLang="zh-CN" sz="2000"/>
              <a:t>(</a:t>
            </a:r>
            <a:r>
              <a:rPr lang="en-US" altLang="zh-CN" sz="2000"/>
              <a:t>close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10" name="矩形 9"/>
          <p:cNvSpPr/>
          <p:nvPr/>
        </p:nvSpPr>
        <p:spPr>
          <a:xfrm>
            <a:off x="2698750" y="3641090"/>
            <a:ext cx="3145790" cy="10204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263640" y="3221355"/>
            <a:ext cx="2160270" cy="720090"/>
          </a:xfrm>
          <a:prstGeom prst="wedgeRoundRectCallout">
            <a:avLst>
              <a:gd name="adj1" fmla="val -68606"/>
              <a:gd name="adj2" fmla="val 4047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写文件之前，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打开文件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263640" y="4157980"/>
            <a:ext cx="2160270" cy="720090"/>
          </a:xfrm>
          <a:prstGeom prst="wedgeRoundRectCallout">
            <a:avLst>
              <a:gd name="adj1" fmla="val -68606"/>
              <a:gd name="adj2" fmla="val -149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写文件结束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关闭文件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323850" y="5021580"/>
            <a:ext cx="3528695" cy="1508760"/>
          </a:xfrm>
          <a:prstGeom prst="wedgeRoundRectCallout">
            <a:avLst>
              <a:gd name="adj1" fmla="val -45807"/>
              <a:gd name="adj2" fmla="val -15134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可用几个基本操作完成更复杂的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操作，比如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复制文件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”: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先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创建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一个新的空文件，再把源文件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入内存，再将内存中的数据写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新文件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操作系统应该向上提供哪些</a:t>
            </a:r>
            <a:r>
              <a:rPr lang="zh-CN" altLang="en-US">
                <a:sym typeface="+mn-ea"/>
              </a:rPr>
              <a:t>功能？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Rectangle 2"/>
          <p:cNvSpPr>
            <a:spLocks noGrp="1"/>
          </p:cNvSpPr>
          <p:nvPr>
            <p:ph idx="1"/>
          </p:nvPr>
        </p:nvSpPr>
        <p:spPr>
          <a:xfrm>
            <a:off x="323850" y="549275"/>
            <a:ext cx="8496300" cy="6119813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其它文件操作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以系统调用的形式提供给用户，有：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1</a:t>
            </a:r>
            <a:r>
              <a:rPr lang="zh-CN" altLang="en-US" dirty="0"/>
              <a:t>）关于文件属性的操作：改变文件名、改变文件所有者、改变文件的访问权限等。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2</a:t>
            </a:r>
            <a:r>
              <a:rPr lang="zh-CN" altLang="en-US" dirty="0"/>
              <a:t>）有关目录操作的：创建目录、删除目录等。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3</a:t>
            </a:r>
            <a:r>
              <a:rPr lang="zh-CN" altLang="en-US" dirty="0"/>
              <a:t>）实现文件共享的操作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Rectangle 2"/>
          <p:cNvSpPr>
            <a:spLocks noGrp="1"/>
          </p:cNvSpPr>
          <p:nvPr>
            <p:ph idx="1"/>
          </p:nvPr>
        </p:nvSpPr>
        <p:spPr>
          <a:xfrm>
            <a:off x="250825" y="549275"/>
            <a:ext cx="8569325" cy="6119813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/>
              <a:t>例：若一个用户进程通过</a:t>
            </a:r>
            <a:r>
              <a:rPr lang="en-US" altLang="zh-CN" dirty="0"/>
              <a:t>read</a:t>
            </a:r>
            <a:r>
              <a:rPr lang="zh-CN" altLang="en-US" dirty="0"/>
              <a:t>系统调用读取磁盘文件，则下列关于此过程的叙述正确的是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若该文件的数据不在内存，则该进程进入睡眠等待状态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请求</a:t>
            </a:r>
            <a:r>
              <a:rPr lang="en-US" altLang="zh-CN" dirty="0"/>
              <a:t>read</a:t>
            </a:r>
            <a:r>
              <a:rPr lang="zh-CN" altLang="en-US" dirty="0"/>
              <a:t>系统调用会导致</a:t>
            </a:r>
            <a:r>
              <a:rPr lang="en-US" altLang="zh-CN" dirty="0"/>
              <a:t>CPU</a:t>
            </a:r>
            <a:r>
              <a:rPr lang="zh-CN" altLang="en-US" dirty="0"/>
              <a:t>从用户态切换到核心态。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3. read</a:t>
            </a:r>
            <a:r>
              <a:rPr lang="zh-CN" altLang="en-US" dirty="0"/>
              <a:t>系统调用的参数应该包含文件的名称。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是错的，因为要先</a:t>
            </a:r>
            <a:r>
              <a:rPr lang="en-US" altLang="zh-CN" dirty="0">
                <a:solidFill>
                  <a:srgbClr val="0000FF"/>
                </a:solidFill>
              </a:rPr>
              <a:t>open</a:t>
            </a:r>
            <a:r>
              <a:rPr lang="zh-CN" altLang="en-US" dirty="0">
                <a:solidFill>
                  <a:srgbClr val="0000FF"/>
                </a:solidFill>
              </a:rPr>
              <a:t>得到一个文件句柄，之后有关文件的系统调用都用这个句柄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zh-CN" altLang="en-US" dirty="0">
                <a:solidFill>
                  <a:srgbClr val="0000FF"/>
                </a:solidFill>
              </a:rPr>
              <a:t>而不是文件名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zh-CN" altLang="en-US" dirty="0">
                <a:solidFill>
                  <a:srgbClr val="0000FF"/>
                </a:solidFill>
              </a:rPr>
              <a:t>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55650" y="98107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650" y="134112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5650" y="170116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650" y="206121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650" y="242125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650" y="278130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550" y="49911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物理地址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27940" y="939165"/>
            <a:ext cx="72771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0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1023</a:t>
            </a:r>
            <a:endParaRPr lang="en-US" altLang="zh-CN" sz="1800"/>
          </a:p>
        </p:txBody>
      </p:sp>
      <p:sp>
        <p:nvSpPr>
          <p:cNvPr id="10" name="矩形 9"/>
          <p:cNvSpPr/>
          <p:nvPr/>
        </p:nvSpPr>
        <p:spPr>
          <a:xfrm>
            <a:off x="755650" y="315658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5650" y="351663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5650" y="387667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5650" y="423672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5650" y="459676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650" y="495681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3141345"/>
            <a:ext cx="72771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10241025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2047</a:t>
            </a:r>
            <a:endParaRPr lang="en-US" altLang="zh-CN" sz="1800"/>
          </a:p>
        </p:txBody>
      </p:sp>
      <p:sp>
        <p:nvSpPr>
          <p:cNvPr id="17" name="矩形 16"/>
          <p:cNvSpPr/>
          <p:nvPr/>
        </p:nvSpPr>
        <p:spPr>
          <a:xfrm>
            <a:off x="755650" y="531685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5650" y="567690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5650" y="603694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550" y="4885055"/>
            <a:ext cx="586740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3895" y="641223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外存</a:t>
            </a:r>
            <a:r>
              <a:rPr lang="en-US" altLang="zh-CN" sz="2000"/>
              <a:t>(</a:t>
            </a:r>
            <a:r>
              <a:rPr lang="zh-CN" altLang="en-US" sz="2000"/>
              <a:t>磁盘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22" name="右大括号 21"/>
          <p:cNvSpPr/>
          <p:nvPr/>
        </p:nvSpPr>
        <p:spPr>
          <a:xfrm>
            <a:off x="2097405" y="1052830"/>
            <a:ext cx="269240" cy="201612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85695" y="1876425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4" name="右大括号 23"/>
          <p:cNvSpPr/>
          <p:nvPr/>
        </p:nvSpPr>
        <p:spPr>
          <a:xfrm>
            <a:off x="2089150" y="3284855"/>
            <a:ext cx="269240" cy="164401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85695" y="3933190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 rot="5400000">
            <a:off x="2470150" y="4523105"/>
            <a:ext cx="539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sym typeface="+mn-ea"/>
              </a:rPr>
              <a:t>...</a:t>
            </a: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2023745" y="476885"/>
            <a:ext cx="6817995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从上往下看，文件应如何存放在外存？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28" name="圆角矩形标注 27"/>
          <p:cNvSpPr/>
          <p:nvPr/>
        </p:nvSpPr>
        <p:spPr>
          <a:xfrm>
            <a:off x="2628265" y="5234305"/>
            <a:ext cx="3528060" cy="1245235"/>
          </a:xfrm>
          <a:prstGeom prst="wedgeRoundRectCallout">
            <a:avLst>
              <a:gd name="adj1" fmla="val -71904"/>
              <a:gd name="adj2" fmla="val 3327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与内存一样，外存也是由一个个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存储单元组成的，每个存储单元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可以存储一定量的数据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1B).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个存储单元对应一个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圆角矩形标注 28"/>
          <p:cNvSpPr/>
          <p:nvPr/>
        </p:nvSpPr>
        <p:spPr>
          <a:xfrm>
            <a:off x="3347720" y="2867660"/>
            <a:ext cx="5620385" cy="2073275"/>
          </a:xfrm>
          <a:prstGeom prst="wedgeRoundRectCallout">
            <a:avLst>
              <a:gd name="adj1" fmla="val -54338"/>
              <a:gd name="adj2" fmla="val 838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类似于内存分为一个个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，外存会分为一个个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每个磁盘块的大小是相等的，每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块一般包含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的整数幂个地址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如本例中，一块包含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1800" b="1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endParaRPr kumimoji="0" lang="en-US" altLang="zh-CN" sz="1800" b="1" i="0" u="none" strike="noStrike" cap="none" normalizeH="0" baseline="3000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个地址，即</a:t>
            </a:r>
            <a:r>
              <a:rPr kumimoji="0" lang="en-US" altLang="zh-CN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同样类似的是，文件的逻辑地址也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可分为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逻辑块号，块内地址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，操作系统同样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逻辑地址转换为外存的物理地址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物理块号，块内地址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的形式。块内地址的位数取决于磁盘块的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大小。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491865" y="1125220"/>
            <a:ext cx="4677410" cy="1174115"/>
          </a:xfrm>
          <a:prstGeom prst="wedgeRoundRectCallout">
            <a:avLst>
              <a:gd name="adj1" fmla="val -57914"/>
              <a:gd name="adj2" fmla="val 3080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为单位为文件分配存储空间，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因此即使一个文件大小只有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，但它依然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需要占用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的磁盘块，外存中的数据读入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内存时同样以块为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单位。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141730"/>
            <a:ext cx="3421380" cy="3371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55" y="1133475"/>
            <a:ext cx="3233420" cy="338010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23850" y="4814570"/>
            <a:ext cx="2267585" cy="862965"/>
          </a:xfrm>
          <a:prstGeom prst="wedgeRoundRectCallout">
            <a:avLst>
              <a:gd name="adj1" fmla="val -38470"/>
              <a:gd name="adj2" fmla="val -8668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文件数据放在连续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的几个磁盘块中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852545" y="4886325"/>
            <a:ext cx="3068955" cy="1406525"/>
          </a:xfrm>
          <a:prstGeom prst="wedgeRoundRectCallout">
            <a:avLst>
              <a:gd name="adj1" fmla="val -38470"/>
              <a:gd name="adj2" fmla="val -8668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文件数据放在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离散的几个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磁盘块中。此时，应该如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何记录各个磁盘块之间的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先后顺序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呢？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151370" y="3517900"/>
            <a:ext cx="1885315" cy="1080135"/>
          </a:xfrm>
          <a:prstGeom prst="wedgeRoundRectCallout">
            <a:avLst>
              <a:gd name="adj1" fmla="val -76675"/>
              <a:gd name="adj2" fmla="val -3083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操作系统又应该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怎么管理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092315" y="1358265"/>
            <a:ext cx="1979930" cy="970915"/>
          </a:xfrm>
          <a:prstGeom prst="wedgeRoundRectCallout">
            <a:avLst>
              <a:gd name="adj1" fmla="val -46183"/>
              <a:gd name="adj2" fmla="val -9957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部分会探讨的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1331595" y="476885"/>
            <a:ext cx="6817995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从上往下看，文件应如何存放在外存？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animBg="1"/>
      <p:bldP spid="7" grpId="0" animBg="1"/>
      <p:bldP spid="6" grpId="1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049" b="5503"/>
          <a:stretch>
            <a:fillRect/>
          </a:stretch>
        </p:blipFill>
        <p:spPr>
          <a:xfrm>
            <a:off x="467995" y="1052830"/>
            <a:ext cx="2172970" cy="2169795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3131820" y="981075"/>
            <a:ext cx="5496560" cy="574040"/>
          </a:xfrm>
          <a:prstGeom prst="wedgeRoundRectCallout">
            <a:avLst>
              <a:gd name="adj1" fmla="val -55555"/>
              <a:gd name="adj2" fmla="val 36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文件共享：使多个用户可以共享使用一个文件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3131820" y="2421255"/>
            <a:ext cx="5496560" cy="718820"/>
          </a:xfrm>
          <a:prstGeom prst="wedgeRoundRectCallout">
            <a:avLst>
              <a:gd name="adj1" fmla="val -55555"/>
              <a:gd name="adj2" fmla="val 36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文件保护：如何保证不同的用户对文件有不同的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操作权限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34060" y="3933190"/>
            <a:ext cx="1906905" cy="1224280"/>
          </a:xfrm>
          <a:prstGeom prst="wedgeRoundRectCallout">
            <a:avLst>
              <a:gd name="adj1" fmla="val -43339"/>
              <a:gd name="adj2" fmla="val -94398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之后会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统的实际应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用进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探讨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47495" y="1276350"/>
            <a:ext cx="2067560" cy="588010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文件的逻辑结构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707765" y="699770"/>
            <a:ext cx="287655" cy="180022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67810" y="628015"/>
            <a:ext cx="1518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无结构文件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995420" y="1962785"/>
            <a:ext cx="1518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有结构文件</a:t>
            </a:r>
            <a:endParaRPr lang="zh-CN" altLang="en-US" sz="2000"/>
          </a:p>
        </p:txBody>
      </p:sp>
      <p:sp>
        <p:nvSpPr>
          <p:cNvPr id="9" name="左大括号 8"/>
          <p:cNvSpPr/>
          <p:nvPr/>
        </p:nvSpPr>
        <p:spPr>
          <a:xfrm>
            <a:off x="5507990" y="1492250"/>
            <a:ext cx="215900" cy="13347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6280" y="149161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顺序文件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5796280" y="196278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索引文件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5796280" y="2475865"/>
            <a:ext cx="1747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索引顺序文件</a:t>
            </a:r>
            <a:endParaRPr lang="zh-CN" altLang="en-US" sz="2000"/>
          </a:p>
        </p:txBody>
      </p:sp>
      <p:sp>
        <p:nvSpPr>
          <p:cNvPr id="13" name="圆角矩形标注 12"/>
          <p:cNvSpPr/>
          <p:nvPr/>
        </p:nvSpPr>
        <p:spPr>
          <a:xfrm>
            <a:off x="899795" y="2683510"/>
            <a:ext cx="4208780" cy="1210310"/>
          </a:xfrm>
          <a:prstGeom prst="wedgeRoundRectCallout">
            <a:avLst>
              <a:gd name="adj1" fmla="val -286"/>
              <a:gd name="adj2" fmla="val -10771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所谓的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就是指在用户看来。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文件内部的数据应该是如何组织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起来的。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指的是在操作系统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看来，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文件的数据是如何存放在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外存中的。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560" y="4077335"/>
            <a:ext cx="90817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类似于数据结构的</a:t>
            </a:r>
            <a:r>
              <a:rPr lang="en-US" altLang="zh-CN" sz="2000"/>
              <a:t>“</a:t>
            </a:r>
            <a:r>
              <a:rPr lang="zh-CN" altLang="en-US" sz="2000"/>
              <a:t>逻辑结构</a:t>
            </a:r>
            <a:r>
              <a:rPr lang="en-US" altLang="zh-CN" sz="2000"/>
              <a:t>”</a:t>
            </a:r>
            <a:r>
              <a:rPr lang="zh-CN" altLang="en-US" sz="2000"/>
              <a:t>和</a:t>
            </a:r>
            <a:r>
              <a:rPr lang="en-US" altLang="zh-CN" sz="2000"/>
              <a:t>“</a:t>
            </a:r>
            <a:r>
              <a:rPr lang="zh-CN" altLang="en-US" sz="2000"/>
              <a:t>物理结构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  <a:p>
            <a:r>
              <a:rPr lang="zh-CN" altLang="en-US" sz="2000"/>
              <a:t>如</a:t>
            </a:r>
            <a:r>
              <a:rPr lang="en-US" altLang="zh-CN" sz="2000"/>
              <a:t>“</a:t>
            </a:r>
            <a:r>
              <a:rPr lang="zh-CN" altLang="en-US" sz="2000"/>
              <a:t>线性表</a:t>
            </a:r>
            <a:r>
              <a:rPr lang="en-US" altLang="zh-CN" sz="2000"/>
              <a:t>”</a:t>
            </a:r>
            <a:r>
              <a:rPr lang="zh-CN" altLang="en-US" sz="2000"/>
              <a:t>就是一种逻辑结构，在用户角度看来，线性表就是一组有先后关系的元素序列，如：</a:t>
            </a:r>
            <a:r>
              <a:rPr lang="en-US" altLang="zh-CN" sz="2000"/>
              <a:t>a,b,c,d,e......</a:t>
            </a:r>
            <a:endParaRPr lang="en-US" altLang="zh-CN" sz="2000"/>
          </a:p>
          <a:p>
            <a:r>
              <a:rPr lang="en-US" altLang="zh-CN" sz="2000"/>
              <a:t>“</a:t>
            </a:r>
            <a:r>
              <a:rPr lang="zh-CN" altLang="en-US" sz="2000"/>
              <a:t>线性表</a:t>
            </a:r>
            <a:r>
              <a:rPr lang="en-US" altLang="zh-CN" sz="2000"/>
              <a:t>”</a:t>
            </a:r>
            <a:r>
              <a:rPr lang="zh-CN" altLang="en-US" sz="2000"/>
              <a:t>这种逻辑结构可以用不同的物理结构实现，如：顺序表</a:t>
            </a:r>
            <a:r>
              <a:rPr lang="en-US" altLang="zh-CN" sz="2000"/>
              <a:t>/</a:t>
            </a:r>
            <a:r>
              <a:rPr lang="zh-CN" altLang="en-US" sz="2000"/>
              <a:t>链表。顺序表的各个元素在逻辑上相邻，在物理上也相邻；而链表的各个元素在物理上可以是不相邻的。因此，顺序表可以实现</a:t>
            </a:r>
            <a:r>
              <a:rPr lang="en-US" altLang="zh-CN" sz="2000"/>
              <a:t>“</a:t>
            </a:r>
            <a:r>
              <a:rPr lang="zh-CN" altLang="en-US" sz="2000"/>
              <a:t>随机访问</a:t>
            </a:r>
            <a:r>
              <a:rPr lang="en-US" altLang="zh-CN" sz="2000"/>
              <a:t>”</a:t>
            </a:r>
            <a:r>
              <a:rPr lang="zh-CN" altLang="en-US" sz="2000"/>
              <a:t>，而</a:t>
            </a:r>
            <a:r>
              <a:rPr lang="en-US" altLang="zh-CN" sz="2000"/>
              <a:t>“</a:t>
            </a:r>
            <a:r>
              <a:rPr lang="zh-CN" altLang="en-US" sz="2000"/>
              <a:t>链表</a:t>
            </a:r>
            <a:r>
              <a:rPr lang="en-US" altLang="zh-CN" sz="2000"/>
              <a:t>”</a:t>
            </a:r>
            <a:r>
              <a:rPr lang="zh-CN" altLang="en-US" sz="2000"/>
              <a:t>无法实现随机访问。</a:t>
            </a:r>
            <a:endParaRPr lang="zh-CN" altLang="en-US" sz="2000"/>
          </a:p>
          <a:p>
            <a:r>
              <a:rPr lang="zh-CN" altLang="en-US" sz="2000"/>
              <a:t>可见，算法的具体实现与逻辑结构、物理结构都有关</a:t>
            </a:r>
            <a:r>
              <a:rPr lang="en-US" altLang="zh-CN" sz="2000"/>
              <a:t>(</a:t>
            </a:r>
            <a:r>
              <a:rPr lang="zh-CN" altLang="en-US" sz="2000"/>
              <a:t>文件也一样，文件操作的具体实现与文件的逻辑结构、物理结构都有关</a:t>
            </a:r>
            <a:r>
              <a:rPr lang="en-US" altLang="zh-CN" sz="2000"/>
              <a:t>)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8434" name="Rectangle 3"/>
          <p:cNvSpPr>
            <a:spLocks noGrp="1"/>
          </p:cNvSpPr>
          <p:nvPr>
            <p:ph idx="1"/>
          </p:nvPr>
        </p:nvSpPr>
        <p:spPr>
          <a:xfrm>
            <a:off x="179705" y="692150"/>
            <a:ext cx="8791575" cy="5878830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文件的逻辑结构</a:t>
            </a:r>
            <a:r>
              <a:rPr lang="en-US" altLang="zh-CN" dirty="0">
                <a:solidFill>
                  <a:schemeClr val="accent2"/>
                </a:solidFill>
              </a:rPr>
              <a:t>(</a:t>
            </a:r>
            <a:r>
              <a:rPr lang="en-US" altLang="zh-CN" dirty="0">
                <a:solidFill>
                  <a:schemeClr val="accent2"/>
                </a:solidFill>
              </a:rPr>
              <a:t>File Logical Structure):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也称文件的组织（</a:t>
            </a:r>
            <a:r>
              <a:rPr lang="en-US" altLang="zh-CN" dirty="0"/>
              <a:t>File Organization），</a:t>
            </a:r>
            <a:r>
              <a:rPr lang="zh-CN" altLang="en-US" dirty="0"/>
              <a:t>是指从用户观点出发讨论文件的内部的逻辑结构或用户访问模式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可以独立于文件的物理特性。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文件逻辑结构的设计要</a:t>
            </a:r>
            <a:r>
              <a:rPr lang="zh-CN" altLang="en-US" dirty="0">
                <a:solidFill>
                  <a:schemeClr val="accent2"/>
                </a:solidFill>
              </a:rPr>
              <a:t>求：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访问性能：便于检索；便于修改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存储性能：向物理存储转换方便，节省空间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文件的物理结构：</a:t>
            </a:r>
            <a:endParaRPr lang="zh-CN" altLang="en-US" dirty="0">
              <a:solidFill>
                <a:schemeClr val="accent2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又称文件的存储结构，文件在外存上组织形式，</a:t>
            </a:r>
            <a:r>
              <a:rPr lang="zh-CN" altLang="en-US" sz="2400" dirty="0"/>
              <a:t>与存储介</a:t>
            </a:r>
            <a:r>
              <a:rPr lang="en-US" altLang="zh-CN" sz="2400" dirty="0"/>
              <a:t>  </a:t>
            </a:r>
            <a:endParaRPr lang="en-US" altLang="zh-CN" sz="24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质的存储性能有关。</a:t>
            </a:r>
            <a:endParaRPr lang="zh-CN" altLang="en-US" sz="2400" dirty="0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86410"/>
            <a:ext cx="9144000" cy="5914390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2277110"/>
            <a:ext cx="4203700" cy="347218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4716145" y="2564765"/>
            <a:ext cx="4247515" cy="1019175"/>
          </a:xfrm>
          <a:prstGeom prst="wedgeRoundRectCallout">
            <a:avLst>
              <a:gd name="adj1" fmla="val -57639"/>
              <a:gd name="adj2" fmla="val -501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文件内部的数据其实就是一系列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字符流，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没有明显的结构特性。因此也不用探讨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无结构文件的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无结构文件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文件体为字节流，</a:t>
            </a:r>
            <a:r>
              <a:rPr lang="zh-CN" altLang="en-US" dirty="0">
                <a:solidFill>
                  <a:srgbClr val="FF0000"/>
                </a:solidFill>
              </a:rPr>
              <a:t>不划分记录，顺序访问</a:t>
            </a:r>
            <a:r>
              <a:rPr lang="zh-CN" altLang="en-US" dirty="0"/>
              <a:t>，每次读写访问可以指定任意数据长度，系统不对文件进行格式处理，即流式文件。在</a:t>
            </a:r>
            <a:r>
              <a:rPr lang="en-US" altLang="zh-CN" dirty="0"/>
              <a:t>UNIX</a:t>
            </a:r>
            <a:r>
              <a:rPr lang="zh-CN" altLang="en-US" dirty="0"/>
              <a:t>系统中，所有文件（有结构或无结构）都看成是流式文件。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第</a:t>
            </a:r>
            <a:r>
              <a:rPr lang="zh-CN" altLang="en-US" b="1" dirty="0">
                <a:ea typeface="宋体" panose="02010600030101010101" pitchFamily="2" charset="-122"/>
              </a:rPr>
              <a:t>七章  文件管理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323215" y="1268730"/>
            <a:ext cx="8423275" cy="2273300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信息是计算机系统中的重要资源，操作系统中的一个重要组成部分，文件系统，负责信息的组织、存储和访问。</a:t>
            </a:r>
            <a:endParaRPr lang="zh-CN" altLang="en-US" dirty="0"/>
          </a:p>
          <a:p>
            <a:pPr eaLnBrk="1" hangingPunct="1"/>
            <a:r>
              <a:rPr lang="zh-CN" altLang="en-US" dirty="0"/>
              <a:t>文件系统的功能就是提供</a:t>
            </a:r>
            <a:r>
              <a:rPr lang="zh-CN" altLang="en-US" dirty="0"/>
              <a:t>安全、高效、快速和方便的信息存储和访问功能。 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86410"/>
            <a:ext cx="9144000" cy="2423160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由一组相似的记录组成，又称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记录式文件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。每条记录由若干个数据项组成。如：数据库表文件。一般来说，每条记录有一个数据项可作为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作为识别不同记录的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ID).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141345"/>
            <a:ext cx="5061585" cy="314388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5940425" y="3068955"/>
            <a:ext cx="2994025" cy="720090"/>
          </a:xfrm>
          <a:prstGeom prst="wedgeRoundRectCallout">
            <a:avLst>
              <a:gd name="adj1" fmla="val -64867"/>
              <a:gd name="adj2" fmla="val -1022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这是一张数据库表，记录了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各个学生的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605" y="5498465"/>
            <a:ext cx="4896485" cy="30670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796280" y="5373370"/>
            <a:ext cx="2994025" cy="650875"/>
          </a:xfrm>
          <a:prstGeom prst="wedgeRoundRectCallout">
            <a:avLst>
              <a:gd name="adj1" fmla="val -64867"/>
              <a:gd name="adj2" fmla="val -9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每个学生对应一条记录，每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条记录由若干个数据项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6" grpId="1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196975"/>
            <a:ext cx="4961890" cy="30822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09210" y="1701165"/>
            <a:ext cx="82867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学号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7885" y="1701165"/>
            <a:ext cx="81851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姓名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65290" y="1701165"/>
            <a:ext cx="619760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性别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93940" y="1701165"/>
            <a:ext cx="165925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60B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专业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右大括号 8"/>
          <p:cNvSpPr/>
          <p:nvPr/>
        </p:nvSpPr>
        <p:spPr>
          <a:xfrm rot="5400000">
            <a:off x="6900545" y="549275"/>
            <a:ext cx="360045" cy="394462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075555" y="3141345"/>
            <a:ext cx="4003675" cy="1487805"/>
          </a:xfrm>
          <a:prstGeom prst="wedgeRoundRectCallout">
            <a:avLst>
              <a:gd name="adj1" fmla="val 3560"/>
              <a:gd name="adj2" fmla="val -756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这个有结构文件由定长记录组成，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条记录的长度都相同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共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128B).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据项都处在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记录中相同的位置，具有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相同的顺序和长度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一定是学号，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一定是姓名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147695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由一组相似的记录组成，又称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记录式文件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。每条记录由若干个数据项组成。如：数据库表文件。一般来说，每条记录有一个数据项可作为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作为识别不同记录的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ID).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根据个条记录的长度（占用的存储空间）是否相等，又可分为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可变长记录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3663315"/>
            <a:ext cx="4258945" cy="2879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5850" y="3501390"/>
            <a:ext cx="82867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学号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24525" y="3501390"/>
            <a:ext cx="81851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姓名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51930" y="3501390"/>
            <a:ext cx="619760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性别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80580" y="3501390"/>
            <a:ext cx="1659255" cy="57594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长度不确定）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特长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右大括号 8"/>
          <p:cNvSpPr/>
          <p:nvPr/>
        </p:nvSpPr>
        <p:spPr>
          <a:xfrm rot="5400000">
            <a:off x="6687185" y="2349500"/>
            <a:ext cx="360045" cy="394462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572635" y="4797425"/>
            <a:ext cx="4484370" cy="1487805"/>
          </a:xfrm>
          <a:prstGeom prst="wedgeRoundRectCallout">
            <a:avLst>
              <a:gd name="adj1" fmla="val 1784"/>
              <a:gd name="adj2" fmla="val -7031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这个有结构文件由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可变长记录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组成，由于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各个学生的特长存在很大区别，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特长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这个数据项的长度不确定，这就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导致了各条记录的长度也不确定。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当然，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没有特长的学生甚至可以去掉特长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数据项。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147695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由一组相似的记录组成，又称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记录式文件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。每条记录由若干个数据项组成。如：数据库表文件。一般来说，每条记录有一个数据项可作为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作为识别不同记录的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ID).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根据个条记录的长度（占用的存储空间）是否相等，又可分为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可变长记录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7495" y="4796790"/>
            <a:ext cx="2808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有结构文件的</a:t>
            </a:r>
            <a:r>
              <a:rPr lang="zh-CN" altLang="en-US" sz="2000"/>
              <a:t>逻辑结构</a:t>
            </a:r>
            <a:endParaRPr lang="zh-CN" altLang="en-US" sz="2000"/>
          </a:p>
        </p:txBody>
      </p:sp>
      <p:sp>
        <p:nvSpPr>
          <p:cNvPr id="9" name="左大括号 8"/>
          <p:cNvSpPr/>
          <p:nvPr/>
        </p:nvSpPr>
        <p:spPr>
          <a:xfrm>
            <a:off x="4500245" y="4357370"/>
            <a:ext cx="215900" cy="13347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0290" y="434911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顺序文件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4860290" y="482028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索引文件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860290" y="5333365"/>
            <a:ext cx="1747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索引顺序文件</a:t>
            </a:r>
            <a:endParaRPr lang="zh-CN" altLang="en-US" sz="2000"/>
          </a:p>
        </p:txBody>
      </p:sp>
      <p:sp>
        <p:nvSpPr>
          <p:cNvPr id="3" name="圆角矩形标注 2"/>
          <p:cNvSpPr/>
          <p:nvPr/>
        </p:nvSpPr>
        <p:spPr>
          <a:xfrm>
            <a:off x="1331595" y="3644900"/>
            <a:ext cx="2736215" cy="1031875"/>
          </a:xfrm>
          <a:prstGeom prst="wedgeRoundRectCallout">
            <a:avLst>
              <a:gd name="adj1" fmla="val 62439"/>
              <a:gd name="adj2" fmla="val 5252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根据有结构文件中的各条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记录在逻辑上如何组织，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分为三类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3"/>
          <p:cNvSpPr>
            <a:spLocks noGrp="1"/>
          </p:cNvSpPr>
          <p:nvPr>
            <p:ph idx="1"/>
          </p:nvPr>
        </p:nvSpPr>
        <p:spPr>
          <a:xfrm>
            <a:off x="323850" y="692150"/>
            <a:ext cx="8496300" cy="5976938"/>
          </a:xfrm>
        </p:spPr>
        <p:txBody>
          <a:bodyPr wrap="square" lIns="91440" tIns="45720" rIns="91440" bIns="45720" anchor="t" anchorCtr="0"/>
          <a:p>
            <a:pPr marL="609600" indent="-609600" algn="l" eaLnBrk="1" hangingPunct="1">
              <a:lnSpc>
                <a:spcPct val="90000"/>
              </a:lnSpc>
            </a:pPr>
            <a:r>
              <a:rPr lang="zh-CN" altLang="en-US" sz="2400" dirty="0"/>
              <a:t>有结构文件</a:t>
            </a:r>
            <a:r>
              <a:rPr lang="zh-CN" altLang="en-US" sz="2400" dirty="0">
                <a:latin typeface="Arial" panose="020B0604020202020204" pitchFamily="34" charset="0"/>
              </a:rPr>
              <a:t>—</a:t>
            </a:r>
            <a:r>
              <a:rPr lang="zh-CN" altLang="en-US" sz="2400" dirty="0"/>
              <a:t>记录式文件</a:t>
            </a:r>
            <a:endParaRPr lang="zh-CN" altLang="en-US" sz="2400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定长记录：寻址简单</a:t>
            </a:r>
            <a:endParaRPr lang="zh-CN" altLang="en-US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变长记录：</a:t>
            </a:r>
            <a:endParaRPr lang="zh-CN" altLang="en-US" dirty="0"/>
          </a:p>
          <a:p>
            <a:pPr marL="1524000" lvl="2" indent="-609600" algn="l" eaLnBrk="1" hangingPunct="1">
              <a:lnSpc>
                <a:spcPct val="90000"/>
              </a:lnSpc>
              <a:buAutoNum type="circleNumDbPlain"/>
            </a:pPr>
            <a:r>
              <a:rPr lang="zh-CN" altLang="en-US" dirty="0"/>
              <a:t>数据项数目不同：如论文中的关键词等。</a:t>
            </a:r>
            <a:endParaRPr lang="zh-CN" altLang="en-US" dirty="0"/>
          </a:p>
          <a:p>
            <a:pPr marL="1524000" lvl="2" indent="-609600" algn="l" eaLnBrk="1" hangingPunct="1">
              <a:lnSpc>
                <a:spcPct val="90000"/>
              </a:lnSpc>
              <a:buAutoNum type="circleNumDbPlain"/>
            </a:pPr>
            <a:r>
              <a:rPr lang="zh-CN" altLang="en-US" dirty="0"/>
              <a:t>数据项本身长度不定，如病历中的病史。</a:t>
            </a:r>
            <a:endParaRPr lang="zh-CN" altLang="en-US" dirty="0"/>
          </a:p>
          <a:p>
            <a:pPr marL="609600" indent="-609600" algn="l" eaLnBrk="1" hangingPunct="1">
              <a:lnSpc>
                <a:spcPct val="90000"/>
              </a:lnSpc>
            </a:pPr>
            <a:r>
              <a:rPr lang="zh-CN" altLang="en-US" sz="2400" dirty="0"/>
              <a:t>有结构文件的组织方式：</a:t>
            </a:r>
            <a:endParaRPr lang="zh-CN" altLang="en-US" sz="2400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顺序文件：文件中的记录按照某种顺序排列，适合于定长记录文件</a:t>
            </a:r>
            <a:endParaRPr lang="zh-CN" altLang="en-US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索引文件：若记录长度可变，则建立一张索引表，</a:t>
            </a:r>
            <a:r>
              <a:rPr lang="zh-CN" altLang="en-US" dirty="0">
                <a:solidFill>
                  <a:srgbClr val="FF0000"/>
                </a:solidFill>
              </a:rPr>
              <a:t>每个</a:t>
            </a:r>
            <a:r>
              <a:rPr lang="zh-CN" altLang="en-US" dirty="0"/>
              <a:t>记录一个表项，加快检索。</a:t>
            </a:r>
            <a:endParaRPr lang="zh-CN" altLang="en-US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索引顺序文件：建立索引表，</a:t>
            </a:r>
            <a:r>
              <a:rPr lang="zh-CN" altLang="en-US" dirty="0">
                <a:solidFill>
                  <a:srgbClr val="FF0000"/>
                </a:solidFill>
              </a:rPr>
              <a:t>一组</a:t>
            </a:r>
            <a:r>
              <a:rPr lang="zh-CN" altLang="en-US" dirty="0"/>
              <a:t>记录一个表项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1098550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顺序文件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顺序文件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：文件中的记录一个接一个地顺序排列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逻辑上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，记录可以是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定长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的或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可变长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的。各个记录在物理上可以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顺序存储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链式存储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705" y="1701165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2990" y="1701165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46275" y="1701165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29560" y="1701165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71145" y="2420620"/>
            <a:ext cx="2663825" cy="903605"/>
          </a:xfrm>
          <a:prstGeom prst="wedgeRoundRectCallout">
            <a:avLst>
              <a:gd name="adj1" fmla="val -5327"/>
              <a:gd name="adj2" fmla="val -89275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顺序存储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逻辑上相邻的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记录物理上也相邻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于顺序表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11955" y="2349500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2090" y="1701165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2090" y="2924810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24930" y="2349500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>
            <a:stCxn id="8" idx="3"/>
            <a:endCxn id="9" idx="1"/>
          </p:cNvCxnSpPr>
          <p:nvPr/>
        </p:nvCxnSpPr>
        <p:spPr>
          <a:xfrm flipV="1">
            <a:off x="5095240" y="1917065"/>
            <a:ext cx="196850" cy="6483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直接箭头连接符 13"/>
          <p:cNvCxnSpPr>
            <a:stCxn id="9" idx="2"/>
            <a:endCxn id="10" idx="0"/>
          </p:cNvCxnSpPr>
          <p:nvPr/>
        </p:nvCxnSpPr>
        <p:spPr>
          <a:xfrm>
            <a:off x="5734050" y="2132965"/>
            <a:ext cx="0" cy="7918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直接箭头连接符 14"/>
          <p:cNvCxnSpPr>
            <a:stCxn id="10" idx="3"/>
            <a:endCxn id="11" idx="1"/>
          </p:cNvCxnSpPr>
          <p:nvPr/>
        </p:nvCxnSpPr>
        <p:spPr>
          <a:xfrm flipV="1">
            <a:off x="6175375" y="2565400"/>
            <a:ext cx="249555" cy="5753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圆角矩形标注 15"/>
          <p:cNvSpPr/>
          <p:nvPr/>
        </p:nvSpPr>
        <p:spPr>
          <a:xfrm>
            <a:off x="7452360" y="1844675"/>
            <a:ext cx="1636395" cy="1570990"/>
          </a:xfrm>
          <a:prstGeom prst="wedgeRoundRectCallout">
            <a:avLst>
              <a:gd name="adj1" fmla="val -58692"/>
              <a:gd name="adj2" fmla="val -137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链式存储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辑上相邻的记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录在物理上不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一定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相邻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类似于链表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179705" y="4119880"/>
            <a:ext cx="1080135" cy="445135"/>
          </a:xfrm>
          <a:prstGeom prst="flowChartAlternateProcess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1403985" y="3831590"/>
            <a:ext cx="144145" cy="108013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1619885" y="3801745"/>
            <a:ext cx="1080135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串结构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1620520" y="4407535"/>
            <a:ext cx="1080135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流程图: 可选过程 21"/>
          <p:cNvSpPr/>
          <p:nvPr/>
        </p:nvSpPr>
        <p:spPr>
          <a:xfrm>
            <a:off x="3492500" y="3801745"/>
            <a:ext cx="3175635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记录之间的顺序与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关键字无关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20" idx="3"/>
            <a:endCxn id="22" idx="1"/>
          </p:cNvCxnSpPr>
          <p:nvPr/>
        </p:nvCxnSpPr>
        <p:spPr>
          <a:xfrm>
            <a:off x="2700020" y="4024630"/>
            <a:ext cx="7924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流程图: 可选过程 23"/>
          <p:cNvSpPr/>
          <p:nvPr/>
        </p:nvSpPr>
        <p:spPr>
          <a:xfrm>
            <a:off x="3420110" y="4407535"/>
            <a:ext cx="3996690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记录之间的顺序按照关键字顺序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排列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>
            <a:stCxn id="21" idx="3"/>
            <a:endCxn id="24" idx="1"/>
          </p:cNvCxnSpPr>
          <p:nvPr/>
        </p:nvCxnSpPr>
        <p:spPr>
          <a:xfrm>
            <a:off x="2700655" y="4630420"/>
            <a:ext cx="71945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圆角矩形标注 25"/>
          <p:cNvSpPr/>
          <p:nvPr/>
        </p:nvSpPr>
        <p:spPr>
          <a:xfrm>
            <a:off x="6804025" y="3615055"/>
            <a:ext cx="2230755" cy="662940"/>
          </a:xfrm>
          <a:prstGeom prst="wedgeRoundRectCallout">
            <a:avLst>
              <a:gd name="adj1" fmla="val -58027"/>
              <a:gd name="adj2" fmla="val 852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通常按照记录存入的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时间决定记录的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9705" y="5193030"/>
            <a:ext cx="82594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假设：已经知道了文件的起始地址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也就是第一个记录存放的位置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endParaRPr lang="en-US" altLang="zh-CN" sz="2000">
              <a:solidFill>
                <a:srgbClr val="C00000"/>
              </a:solidFill>
            </a:endParaRPr>
          </a:p>
          <a:p>
            <a:r>
              <a:rPr lang="zh-CN" altLang="en-US" sz="2000">
                <a:solidFill>
                  <a:srgbClr val="C00000"/>
                </a:solidFill>
              </a:rPr>
              <a:t>思考</a:t>
            </a:r>
            <a:r>
              <a:rPr lang="en-US" altLang="zh-CN" sz="2000">
                <a:solidFill>
                  <a:srgbClr val="C00000"/>
                </a:solidFill>
              </a:rPr>
              <a:t>1</a:t>
            </a:r>
            <a:r>
              <a:rPr lang="zh-CN" altLang="en-US" sz="2000">
                <a:solidFill>
                  <a:srgbClr val="C00000"/>
                </a:solidFill>
              </a:rPr>
              <a:t>：能否快速找到第</a:t>
            </a:r>
            <a:r>
              <a:rPr lang="en-US" altLang="zh-CN" sz="2000">
                <a:solidFill>
                  <a:srgbClr val="C00000"/>
                </a:solidFill>
              </a:rPr>
              <a:t>i</a:t>
            </a:r>
            <a:r>
              <a:rPr lang="zh-CN" altLang="en-US" sz="2000">
                <a:solidFill>
                  <a:srgbClr val="C00000"/>
                </a:solidFill>
              </a:rPr>
              <a:t>个记录对应的地址？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即能否实现随机存取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br>
              <a:rPr lang="en-US" altLang="zh-CN" sz="2000">
                <a:solidFill>
                  <a:srgbClr val="C00000"/>
                </a:solidFill>
              </a:rPr>
            </a:br>
            <a:r>
              <a:rPr lang="zh-CN" altLang="en-US" sz="2000">
                <a:solidFill>
                  <a:srgbClr val="C00000"/>
                </a:solidFill>
              </a:rPr>
              <a:t>思考</a:t>
            </a:r>
            <a:r>
              <a:rPr lang="en-US" altLang="zh-CN" sz="2000">
                <a:solidFill>
                  <a:srgbClr val="C00000"/>
                </a:solidFill>
              </a:rPr>
              <a:t>2</a:t>
            </a:r>
            <a:r>
              <a:rPr lang="zh-CN" altLang="en-US" sz="2000">
                <a:solidFill>
                  <a:srgbClr val="C00000"/>
                </a:solidFill>
              </a:rPr>
              <a:t>：能否快速找到某个关键字对应的记录存放的位置？</a:t>
            </a:r>
            <a:endParaRPr lang="zh-CN" altLang="en-US" sz="20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989"/>
          <a:stretch>
            <a:fillRect/>
          </a:stretch>
        </p:blipFill>
        <p:spPr>
          <a:xfrm>
            <a:off x="35560" y="937260"/>
            <a:ext cx="9060180" cy="1930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5965" y="476885"/>
            <a:ext cx="2177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顺序文件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7675" y="1341120"/>
            <a:ext cx="792480" cy="2159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7855" y="1341120"/>
            <a:ext cx="1298575" cy="2159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1259205" y="2773045"/>
            <a:ext cx="2248535" cy="909320"/>
          </a:xfrm>
          <a:prstGeom prst="wedgeRoundRectCallout">
            <a:avLst>
              <a:gd name="adj1" fmla="val -4927"/>
              <a:gd name="adj2" fmla="val 69483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需要显式地给出记录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长度，假设用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表示记录长度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字段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3647" t="1442"/>
          <a:stretch>
            <a:fillRect/>
          </a:stretch>
        </p:blipFill>
        <p:spPr>
          <a:xfrm>
            <a:off x="251460" y="3766185"/>
            <a:ext cx="4057015" cy="26352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87675" y="2097405"/>
            <a:ext cx="675005" cy="297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16145" y="1701165"/>
            <a:ext cx="675005" cy="297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5420" t="4689" r="7554" b="1850"/>
          <a:stretch>
            <a:fillRect/>
          </a:stretch>
        </p:blipFill>
        <p:spPr>
          <a:xfrm>
            <a:off x="4572000" y="3814445"/>
            <a:ext cx="1711960" cy="240792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6517005" y="2997200"/>
            <a:ext cx="2581275" cy="1960245"/>
          </a:xfrm>
          <a:prstGeom prst="wedgeRoundRectCallout">
            <a:avLst>
              <a:gd name="adj1" fmla="val -62939"/>
              <a:gd name="adj2" fmla="val 18772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结论：定长记录的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文件，若物理上采用顺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序存储，则可实现随机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存取；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若能再保证记录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的顺序结构，则可实现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检索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即根据关键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字快速找到对应记录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16145" y="2493010"/>
            <a:ext cx="648335" cy="2882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53380" y="2484755"/>
            <a:ext cx="2297430" cy="2882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1140" y="5229225"/>
            <a:ext cx="23272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注：顺序文件的缺点是增加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删除一个记录比较困难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如果是串结构则相对简单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4" grpId="1" animBg="1"/>
      <p:bldP spid="5" grpId="1" animBg="1"/>
      <p:bldP spid="7" grpId="0" bldLvl="0" animBg="1"/>
      <p:bldP spid="7" grpId="1" animBg="1"/>
      <p:bldP spid="9" grpId="0" animBg="1"/>
      <p:bldP spid="10" grpId="0" animBg="1"/>
      <p:bldP spid="9" grpId="1" animBg="1"/>
      <p:bldP spid="10" grpId="1" animBg="1"/>
      <p:bldP spid="12" grpId="0" animBg="1"/>
      <p:bldP spid="13" grpId="0" animBg="1"/>
      <p:bldP spid="14" grpId="0" animBg="1"/>
      <p:bldP spid="6" grpId="0"/>
      <p:bldP spid="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6449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索引文件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994" t="2550" r="2684" b="3579"/>
          <a:stretch>
            <a:fillRect/>
          </a:stretch>
        </p:blipFill>
        <p:spPr>
          <a:xfrm>
            <a:off x="251460" y="908685"/>
            <a:ext cx="1284605" cy="128460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124075" y="981075"/>
            <a:ext cx="6251575" cy="942340"/>
          </a:xfrm>
          <a:prstGeom prst="wedgeRoundRectCallout">
            <a:avLst>
              <a:gd name="adj1" fmla="val -56297"/>
              <a:gd name="adj2" fmla="val 2843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对于可变长记录文件，要找到第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个记录，必须先顺序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查找前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i-1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个记录，但是很多应用场景中又必须使用可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变长记录，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如何解决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这个问题？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2564765"/>
            <a:ext cx="2755900" cy="2040255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04775" y="4797425"/>
            <a:ext cx="2526030" cy="1125855"/>
          </a:xfrm>
          <a:prstGeom prst="wedgeRoundRectCallout">
            <a:avLst>
              <a:gd name="adj1" fmla="val -310"/>
              <a:gd name="adj2" fmla="val -72143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建立一张索引表以加快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文件检索速度。每个索引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表的表项对应文件的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条记录。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324" b="43"/>
          <a:stretch>
            <a:fillRect/>
          </a:stretch>
        </p:blipFill>
        <p:spPr>
          <a:xfrm>
            <a:off x="3707765" y="2338070"/>
            <a:ext cx="1417955" cy="231521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746375" y="2564765"/>
            <a:ext cx="1249680" cy="501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9"/>
          <p:cNvCxnSpPr/>
          <p:nvPr/>
        </p:nvCxnSpPr>
        <p:spPr>
          <a:xfrm flipV="1">
            <a:off x="2771775" y="2997200"/>
            <a:ext cx="1249680" cy="501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直接箭头连接符 10"/>
          <p:cNvCxnSpPr/>
          <p:nvPr/>
        </p:nvCxnSpPr>
        <p:spPr>
          <a:xfrm flipV="1">
            <a:off x="2771775" y="3933190"/>
            <a:ext cx="1296035" cy="2133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文本框 11"/>
          <p:cNvSpPr txBox="1"/>
          <p:nvPr/>
        </p:nvSpPr>
        <p:spPr>
          <a:xfrm>
            <a:off x="3809365" y="4642485"/>
            <a:ext cx="1214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逻辑文件</a:t>
            </a:r>
            <a:endParaRPr lang="zh-CN" altLang="en-US"/>
          </a:p>
        </p:txBody>
      </p:sp>
      <p:sp>
        <p:nvSpPr>
          <p:cNvPr id="13" name="圆角矩形标注 12"/>
          <p:cNvSpPr/>
          <p:nvPr/>
        </p:nvSpPr>
        <p:spPr>
          <a:xfrm>
            <a:off x="2987675" y="5290185"/>
            <a:ext cx="2092960" cy="834390"/>
          </a:xfrm>
          <a:prstGeom prst="wedgeRoundRectCallout">
            <a:avLst>
              <a:gd name="adj1" fmla="val -2214"/>
              <a:gd name="adj2" fmla="val -8866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文件中的这些记录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在物理上可以离散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存放。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20335" y="2082800"/>
            <a:ext cx="38989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索引表</a:t>
            </a:r>
            <a:r>
              <a:rPr lang="zh-CN" altLang="en-US"/>
              <a:t>本身是</a:t>
            </a:r>
            <a:r>
              <a:rPr lang="zh-CN" altLang="en-US">
                <a:solidFill>
                  <a:srgbClr val="FF0000"/>
                </a:solidFill>
              </a:rPr>
              <a:t>定长记录的顺序文件</a:t>
            </a:r>
            <a:r>
              <a:rPr lang="zh-CN" altLang="en-US"/>
              <a:t>。因此可以快速找到第</a:t>
            </a:r>
            <a:r>
              <a:rPr lang="en-US" altLang="zh-CN"/>
              <a:t>i</a:t>
            </a:r>
            <a:r>
              <a:rPr lang="zh-CN" altLang="en-US"/>
              <a:t>个记录对应的</a:t>
            </a:r>
            <a:r>
              <a:rPr lang="zh-CN" altLang="en-US"/>
              <a:t>索引项。</a:t>
            </a:r>
            <a:endParaRPr lang="zh-CN" altLang="en-US"/>
          </a:p>
          <a:p>
            <a:r>
              <a:rPr lang="zh-CN" altLang="en-US"/>
              <a:t>可将关键字作为索引号内容，若按关键字顺序排列，则还可以支持按照关键字</a:t>
            </a:r>
            <a:r>
              <a:rPr lang="zh-CN" altLang="en-US"/>
              <a:t>折半查找。</a:t>
            </a:r>
            <a:endParaRPr lang="zh-CN" altLang="en-US"/>
          </a:p>
          <a:p>
            <a:r>
              <a:rPr lang="zh-CN" altLang="en-US"/>
              <a:t>每当要增加</a:t>
            </a:r>
            <a:r>
              <a:rPr lang="en-US" altLang="zh-CN"/>
              <a:t>/</a:t>
            </a:r>
            <a:r>
              <a:rPr lang="zh-CN" altLang="en-US"/>
              <a:t>删除一个记录时，需要对索引表进行修改。由于索引文件有很快的检索速度，因此</a:t>
            </a:r>
            <a:r>
              <a:rPr lang="zh-CN" altLang="en-US">
                <a:solidFill>
                  <a:srgbClr val="FF0000"/>
                </a:solidFill>
              </a:rPr>
              <a:t>主要用于对信息处理的及时性要求比较高的场合。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另外，可以用不同的数据项建立多个索引表。</a:t>
            </a:r>
            <a:r>
              <a:rPr lang="zh-CN" altLang="en-US">
                <a:solidFill>
                  <a:schemeClr val="tx1"/>
                </a:solidFill>
              </a:rPr>
              <a:t>如：学生信息表中，可用关键字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学号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建立一张索引表。也可用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姓名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建立一张索引表。这样就可以根据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姓名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快速地</a:t>
            </a:r>
            <a:r>
              <a:rPr lang="zh-CN" altLang="en-US">
                <a:solidFill>
                  <a:schemeClr val="tx1"/>
                </a:solidFill>
              </a:rPr>
              <a:t>检索文件了。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61645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索引顺序文件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882" t="4768" b="4304"/>
          <a:stretch>
            <a:fillRect/>
          </a:stretch>
        </p:blipFill>
        <p:spPr>
          <a:xfrm>
            <a:off x="323215" y="980440"/>
            <a:ext cx="1227455" cy="119634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004695" y="918845"/>
            <a:ext cx="6760210" cy="1278255"/>
          </a:xfrm>
          <a:prstGeom prst="wedgeRoundRectCallout">
            <a:avLst>
              <a:gd name="adj1" fmla="val -56056"/>
              <a:gd name="adj2" fmla="val 1183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思考索引文件的缺点：每个记录对应一个索引表项，因此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索引表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可能会很大。比如：文件的每个记录平均只占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而每个索引表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项占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32B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那么索引表要比文件内容本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身大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4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倍，这样对存储空间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的利用率就太低了。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897" t="1159"/>
          <a:stretch>
            <a:fillRect/>
          </a:stretch>
        </p:blipFill>
        <p:spPr>
          <a:xfrm>
            <a:off x="2771775" y="2636520"/>
            <a:ext cx="2350135" cy="2990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53990" y="2563495"/>
            <a:ext cx="37820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索引顺序文件是索引文件和顺序文件思想的结合。索引顺序文件中，同样会为文件建立一张索引表，但不同的是：并不是每个记录对应一个索引表项，而是</a:t>
            </a:r>
            <a:r>
              <a:rPr lang="zh-CN" altLang="en-US">
                <a:solidFill>
                  <a:srgbClr val="C00000"/>
                </a:solidFill>
              </a:rPr>
              <a:t>一组记录对应一个索引表项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7720" y="5659755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逻辑文件</a:t>
            </a:r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5219700" y="4364990"/>
            <a:ext cx="3850640" cy="1191260"/>
          </a:xfrm>
          <a:prstGeom prst="wedgeRoundRectCallout">
            <a:avLst>
              <a:gd name="adj1" fmla="val -59993"/>
              <a:gd name="adj2" fmla="val -2084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在本例中，学生记录按照学生姓名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开头字母进行分组。每个分组就是一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，分组内的记录不需要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关键字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排序。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59690" y="2491105"/>
          <a:ext cx="2048510" cy="228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280"/>
                <a:gridCol w="8242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地址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r>
                        <a:rPr lang="en-US" altLang="zh-CN"/>
                        <a:t>n Qi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Bao Rong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Ding Zi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ao Cao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接箭头连接符 10"/>
          <p:cNvCxnSpPr/>
          <p:nvPr/>
        </p:nvCxnSpPr>
        <p:spPr>
          <a:xfrm flipV="1">
            <a:off x="2004695" y="2851150"/>
            <a:ext cx="767080" cy="2495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11"/>
          <p:cNvCxnSpPr/>
          <p:nvPr/>
        </p:nvCxnSpPr>
        <p:spPr>
          <a:xfrm>
            <a:off x="1979295" y="3477260"/>
            <a:ext cx="792480" cy="8140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圆角矩形标注 12"/>
          <p:cNvSpPr/>
          <p:nvPr/>
        </p:nvSpPr>
        <p:spPr>
          <a:xfrm>
            <a:off x="107315" y="5012690"/>
            <a:ext cx="2488565" cy="1721485"/>
          </a:xfrm>
          <a:prstGeom prst="wedgeRoundRectCallout">
            <a:avLst>
              <a:gd name="adj1" fmla="val -40419"/>
              <a:gd name="adj2" fmla="val -7151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索引顺序文件的索引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也不需要按关键字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排列，这样可以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极大地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方便新表项的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插入。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索引表是一个定长记录</a:t>
            </a:r>
            <a:endParaRPr lang="zh-CN" altLang="en-US" sz="1800">
              <a:sym typeface="+mn-ea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的串结构的顺序文件。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419725" y="5805170"/>
            <a:ext cx="3561080" cy="443230"/>
          </a:xfrm>
          <a:prstGeom prst="wedgeRoundRectCallout">
            <a:avLst>
              <a:gd name="adj1" fmla="val -58559"/>
              <a:gd name="adj2" fmla="val -5143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这种策略实现了索引表的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精简化。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8514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索引顺序文件</a:t>
            </a:r>
            <a:r>
              <a:rPr lang="en-US" altLang="zh-CN" sz="2400"/>
              <a:t>(</a:t>
            </a:r>
            <a:r>
              <a:rPr lang="zh-CN" altLang="en-US" sz="2400"/>
              <a:t>检索效率分析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3086" t="2121" r="3113" b="3240"/>
          <a:stretch>
            <a:fillRect/>
          </a:stretch>
        </p:blipFill>
        <p:spPr>
          <a:xfrm>
            <a:off x="251460" y="980440"/>
            <a:ext cx="5372735" cy="2874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4882" t="4768" b="4304"/>
          <a:stretch>
            <a:fillRect/>
          </a:stretch>
        </p:blipFill>
        <p:spPr>
          <a:xfrm>
            <a:off x="5868035" y="978535"/>
            <a:ext cx="901700" cy="87884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083935" y="2204720"/>
            <a:ext cx="2484120" cy="1430020"/>
          </a:xfrm>
          <a:prstGeom prst="wedgeRoundRectCallout">
            <a:avLst>
              <a:gd name="adj1" fmla="val -42101"/>
              <a:gd name="adj2" fmla="val -6780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用这种策略确实可以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让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索引表瘦身，但是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能否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解决不定长记录的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文件检索速度慢的问题？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095" y="4076700"/>
            <a:ext cx="89109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若一个顺序文件有</a:t>
            </a:r>
            <a:r>
              <a:rPr lang="en-US" altLang="zh-CN" sz="1800"/>
              <a:t>10000</a:t>
            </a:r>
            <a:r>
              <a:rPr lang="zh-CN" altLang="en-US" sz="1800"/>
              <a:t>个记录，则根据关键字检索文件，只能从头开始顺序查找</a:t>
            </a:r>
            <a:r>
              <a:rPr lang="en-US" altLang="zh-CN" sz="1800"/>
              <a:t>(</a:t>
            </a:r>
            <a:r>
              <a:rPr lang="zh-CN" altLang="en-US" sz="1800"/>
              <a:t>这里指的并不是定长记录、顺序结构</a:t>
            </a:r>
            <a:r>
              <a:rPr lang="en-US" altLang="zh-CN" sz="1800"/>
              <a:t> </a:t>
            </a:r>
            <a:r>
              <a:rPr lang="zh-CN" altLang="en-US" sz="1800"/>
              <a:t>的顺序文件</a:t>
            </a:r>
            <a:r>
              <a:rPr lang="en-US" altLang="zh-CN" sz="1800"/>
              <a:t>)</a:t>
            </a:r>
            <a:r>
              <a:rPr lang="zh-CN" altLang="en-US" sz="1800"/>
              <a:t>，</a:t>
            </a:r>
            <a:r>
              <a:rPr lang="zh-CN" altLang="en-US" sz="1800">
                <a:solidFill>
                  <a:srgbClr val="FF0000"/>
                </a:solidFill>
              </a:rPr>
              <a:t>平均需查找</a:t>
            </a:r>
            <a:r>
              <a:rPr lang="en-US" altLang="zh-CN" sz="1800">
                <a:solidFill>
                  <a:srgbClr val="FF0000"/>
                </a:solidFill>
              </a:rPr>
              <a:t>5000</a:t>
            </a:r>
            <a:r>
              <a:rPr lang="zh-CN" altLang="en-US" sz="1800">
                <a:solidFill>
                  <a:srgbClr val="FF0000"/>
                </a:solidFill>
              </a:rPr>
              <a:t>个记录</a:t>
            </a:r>
            <a:r>
              <a:rPr lang="zh-CN" altLang="en-US" sz="1800"/>
              <a:t>。</a:t>
            </a:r>
            <a:endParaRPr lang="zh-CN" altLang="en-US" sz="1800"/>
          </a:p>
          <a:p>
            <a:r>
              <a:rPr lang="zh-CN" altLang="en-US" sz="1800"/>
              <a:t>若采用索引顺序文件结构，可把</a:t>
            </a:r>
            <a:r>
              <a:rPr lang="en-US" altLang="zh-CN" sz="1800"/>
              <a:t>10000</a:t>
            </a:r>
            <a:r>
              <a:rPr lang="zh-CN" altLang="en-US" sz="1800"/>
              <a:t>个记录分为</a:t>
            </a:r>
            <a:r>
              <a:rPr lang="en-US" altLang="zh-CN" sz="1800"/>
              <a:t>100</a:t>
            </a:r>
            <a:r>
              <a:rPr lang="zh-CN" altLang="en-US" sz="1800"/>
              <a:t>组，每组</a:t>
            </a:r>
            <a:r>
              <a:rPr lang="en-US" altLang="zh-CN" sz="1800"/>
              <a:t>100</a:t>
            </a:r>
            <a:r>
              <a:rPr lang="zh-CN" altLang="en-US" sz="1800"/>
              <a:t>个记录。则需要先按照关键字顺序查找索引表。找到分组</a:t>
            </a:r>
            <a:r>
              <a:rPr lang="en-US" altLang="zh-CN" sz="1800"/>
              <a:t>(</a:t>
            </a:r>
            <a:r>
              <a:rPr lang="zh-CN" altLang="en-US" sz="1800"/>
              <a:t>共</a:t>
            </a:r>
            <a:r>
              <a:rPr lang="en-US" altLang="zh-CN" sz="1800"/>
              <a:t>100</a:t>
            </a:r>
            <a:r>
              <a:rPr lang="zh-CN" altLang="en-US" sz="1800"/>
              <a:t>个分组，因此索引表长度为</a:t>
            </a:r>
            <a:r>
              <a:rPr lang="en-US" altLang="zh-CN" sz="1800"/>
              <a:t>100</a:t>
            </a:r>
            <a:r>
              <a:rPr lang="zh-CN" altLang="en-US" sz="1800"/>
              <a:t>，平均需要查</a:t>
            </a:r>
            <a:r>
              <a:rPr lang="en-US" altLang="zh-CN" sz="1800"/>
              <a:t>50</a:t>
            </a:r>
            <a:r>
              <a:rPr lang="zh-CN" altLang="en-US" sz="1800"/>
              <a:t>次</a:t>
            </a:r>
            <a:r>
              <a:rPr lang="en-US" altLang="zh-CN" sz="1800"/>
              <a:t>)</a:t>
            </a:r>
            <a:r>
              <a:rPr lang="zh-CN" altLang="en-US" sz="1800"/>
              <a:t>，找到分组后，再在分组中顺序查找记录</a:t>
            </a:r>
            <a:r>
              <a:rPr lang="en-US" altLang="zh-CN" sz="1800"/>
              <a:t>(</a:t>
            </a:r>
            <a:r>
              <a:rPr lang="zh-CN" altLang="en-US" sz="1800"/>
              <a:t>每个分组</a:t>
            </a:r>
            <a:r>
              <a:rPr lang="en-US" altLang="zh-CN" sz="1800"/>
              <a:t>100</a:t>
            </a:r>
            <a:r>
              <a:rPr lang="zh-CN" altLang="en-US" sz="1800"/>
              <a:t>个记录，因此平均需要查</a:t>
            </a:r>
            <a:r>
              <a:rPr lang="en-US" altLang="zh-CN" sz="1800"/>
              <a:t>50</a:t>
            </a:r>
            <a:r>
              <a:rPr lang="zh-CN" altLang="en-US" sz="1800"/>
              <a:t>次</a:t>
            </a:r>
            <a:r>
              <a:rPr lang="en-US" altLang="zh-CN" sz="1800"/>
              <a:t>). </a:t>
            </a:r>
            <a:r>
              <a:rPr lang="zh-CN" altLang="en-US" sz="1800"/>
              <a:t>可见采用索引顺序文件结构后，</a:t>
            </a:r>
            <a:r>
              <a:rPr lang="zh-CN" altLang="en-US" sz="1800">
                <a:solidFill>
                  <a:srgbClr val="FF0000"/>
                </a:solidFill>
              </a:rPr>
              <a:t>平均查找次数减少为</a:t>
            </a:r>
            <a:r>
              <a:rPr lang="en-US" altLang="zh-CN" sz="1800">
                <a:solidFill>
                  <a:srgbClr val="FF0000"/>
                </a:solidFill>
              </a:rPr>
              <a:t>50+50=100</a:t>
            </a:r>
            <a:r>
              <a:rPr lang="zh-CN" altLang="en-US" sz="1800">
                <a:solidFill>
                  <a:srgbClr val="FF0000"/>
                </a:solidFill>
              </a:rPr>
              <a:t>次</a:t>
            </a:r>
            <a:r>
              <a:rPr lang="zh-CN" altLang="en-US" sz="1800"/>
              <a:t>。</a:t>
            </a:r>
            <a:endParaRPr lang="zh-CN" altLang="en-US" sz="1800"/>
          </a:p>
          <a:p>
            <a:r>
              <a:rPr lang="zh-CN" altLang="en-US" sz="1800"/>
              <a:t>因此，索引顺序文件具备提升检索效率的能力。</a:t>
            </a:r>
            <a:endParaRPr lang="zh-CN" altLang="en-US" sz="1800"/>
          </a:p>
          <a:p>
            <a:endParaRPr lang="zh-CN" altLang="en-US" sz="180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>
            <a:spLocks noGrp="1"/>
          </p:cNvSpPr>
          <p:nvPr>
            <p:ph idx="1"/>
          </p:nvPr>
        </p:nvSpPr>
        <p:spPr>
          <a:xfrm>
            <a:off x="250825" y="549275"/>
            <a:ext cx="8569325" cy="5042535"/>
          </a:xfrm>
        </p:spPr>
        <p:txBody>
          <a:bodyPr wrap="square" lIns="91440" tIns="45720" rIns="91440" bIns="45720" anchor="t" anchorCtr="0"/>
          <a:p>
            <a:pPr marL="533400" indent="-533400" algn="l" eaLnBrk="1" hangingPunct="1"/>
            <a:r>
              <a:rPr lang="zh-CN" altLang="en-US" sz="2400" dirty="0"/>
              <a:t>文件管理的目的:</a:t>
            </a:r>
            <a:endParaRPr lang="zh-CN" altLang="en-US" sz="2400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方便的文件访问和控制：以符号名称作为文件标识，便于用户使用；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并发文件访问和控制：在多道程序系统中支持对文件的并发访问和控制；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统一的用户接口：在不同设备上提供同样的接口，方便用户操作和编程；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多种文件访问权限：在多用户系统中的不同用户对同一文件会有不同的访问权限；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优化性能：存储效率、检索性能、读写性能；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差错恢复：能够验证文件的正确性，并具有一定的差错恢复能力。</a:t>
            </a:r>
            <a:endParaRPr lang="zh-CN" altLang="en-US" dirty="0"/>
          </a:p>
        </p:txBody>
      </p:sp>
      <p:sp>
        <p:nvSpPr>
          <p:cNvPr id="8194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第</a:t>
            </a:r>
            <a:r>
              <a:rPr lang="zh-CN" altLang="en-US" b="1" dirty="0">
                <a:ea typeface="宋体" panose="02010600030101010101" pitchFamily="2" charset="-122"/>
              </a:rPr>
              <a:t>七章  文件管理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59180"/>
            <a:ext cx="9144000" cy="1628140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问：若文件共有</a:t>
            </a:r>
            <a:r>
              <a:rPr lang="en-US" altLang="zh-CN" sz="2400"/>
              <a:t>10</a:t>
            </a:r>
            <a:r>
              <a:rPr lang="en-US" altLang="zh-CN" sz="2400" baseline="30000"/>
              <a:t>6</a:t>
            </a:r>
            <a:r>
              <a:rPr lang="zh-CN" altLang="en-US" sz="2400"/>
              <a:t>个记录，则可分为</a:t>
            </a:r>
            <a:r>
              <a:rPr lang="en-US" altLang="zh-CN" sz="2400"/>
              <a:t>1000</a:t>
            </a:r>
            <a:r>
              <a:rPr lang="zh-CN" altLang="en-US" sz="2400"/>
              <a:t>个分组，每个分组</a:t>
            </a:r>
            <a:r>
              <a:rPr lang="en-US" altLang="zh-CN" sz="2400"/>
              <a:t>1000</a:t>
            </a:r>
            <a:r>
              <a:rPr lang="zh-CN" altLang="en-US" sz="2400"/>
              <a:t>个记录。根据关键字检索一个记录平均需要查找</a:t>
            </a:r>
            <a:r>
              <a:rPr lang="en-US" altLang="zh-CN" sz="2400"/>
              <a:t>500+500=1000</a:t>
            </a:r>
            <a:r>
              <a:rPr lang="zh-CN" altLang="en-US" sz="2400"/>
              <a:t>次。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这个</a:t>
            </a:r>
            <a:r>
              <a:rPr lang="zh-CN" altLang="en-US" sz="2400">
                <a:solidFill>
                  <a:srgbClr val="FF0000"/>
                </a:solidFill>
              </a:rPr>
              <a:t>查找次数依然很多</a:t>
            </a:r>
            <a:r>
              <a:rPr lang="zh-CN" altLang="en-US" sz="2400"/>
              <a:t>，如何解决</a:t>
            </a:r>
            <a:r>
              <a:rPr lang="zh-CN" altLang="en-US" sz="2400"/>
              <a:t>呢？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0" y="457200"/>
            <a:ext cx="9144000" cy="48514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/>
              <a:t>索引顺序文件</a:t>
            </a:r>
            <a:r>
              <a:rPr lang="en-US" altLang="zh-CN" sz="2400"/>
              <a:t>(</a:t>
            </a:r>
            <a:r>
              <a:rPr lang="zh-CN" altLang="en-US" sz="2400"/>
              <a:t>检索效率分析</a:t>
            </a:r>
            <a:r>
              <a:rPr lang="en-US" altLang="zh-CN" sz="2400"/>
              <a:t>)</a:t>
            </a:r>
            <a:endParaRPr lang="en-US" altLang="zh-CN" sz="2400"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625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多级索引顺序文件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309" r="1954"/>
          <a:stretch>
            <a:fillRect/>
          </a:stretch>
        </p:blipFill>
        <p:spPr>
          <a:xfrm>
            <a:off x="107315" y="2276475"/>
            <a:ext cx="6260465" cy="3036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08685"/>
            <a:ext cx="90912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为了进一步提高检索效率，可以为顺序文件</a:t>
            </a:r>
            <a:r>
              <a:rPr lang="zh-CN" altLang="en-US">
                <a:solidFill>
                  <a:srgbClr val="FF0000"/>
                </a:solidFill>
              </a:rPr>
              <a:t>建立多级索引表</a:t>
            </a:r>
            <a:r>
              <a:rPr lang="zh-CN" altLang="en-US"/>
              <a:t>。例如，对于一个含</a:t>
            </a:r>
            <a:r>
              <a:rPr lang="en-US" altLang="zh-CN"/>
              <a:t>10</a:t>
            </a:r>
            <a:r>
              <a:rPr lang="en-US" altLang="zh-CN" baseline="30000"/>
              <a:t>6</a:t>
            </a:r>
            <a:r>
              <a:rPr lang="zh-CN" altLang="en-US"/>
              <a:t>个记录的文件，可先为该文件建立一张低级索引表，每</a:t>
            </a:r>
            <a:r>
              <a:rPr lang="en-US" altLang="zh-CN"/>
              <a:t>100</a:t>
            </a:r>
            <a:r>
              <a:rPr lang="zh-CN" altLang="en-US"/>
              <a:t>个记录为一组，故低级索引表中</a:t>
            </a:r>
            <a:r>
              <a:rPr lang="zh-CN" altLang="en-US">
                <a:sym typeface="+mn-ea"/>
              </a:rPr>
              <a:t>共</a:t>
            </a:r>
            <a:r>
              <a:rPr lang="zh-CN" altLang="en-US"/>
              <a:t>有</a:t>
            </a:r>
            <a:r>
              <a:rPr lang="en-US" altLang="zh-CN"/>
              <a:t>10000</a:t>
            </a:r>
            <a:r>
              <a:rPr lang="zh-CN" altLang="en-US"/>
              <a:t>个表项</a:t>
            </a:r>
            <a:r>
              <a:rPr lang="en-US" altLang="zh-CN"/>
              <a:t>(</a:t>
            </a:r>
            <a:r>
              <a:rPr lang="zh-CN" altLang="en-US"/>
              <a:t>即</a:t>
            </a:r>
            <a:r>
              <a:rPr lang="en-US" altLang="zh-CN"/>
              <a:t>10000</a:t>
            </a:r>
            <a:r>
              <a:rPr lang="zh-CN" altLang="en-US"/>
              <a:t>个定长记录</a:t>
            </a:r>
            <a:r>
              <a:rPr lang="en-US" altLang="zh-CN"/>
              <a:t>)</a:t>
            </a:r>
            <a:r>
              <a:rPr lang="zh-CN" altLang="en-US"/>
              <a:t>，再把这</a:t>
            </a:r>
            <a:r>
              <a:rPr lang="en-US" altLang="zh-CN"/>
              <a:t>10000</a:t>
            </a:r>
            <a:r>
              <a:rPr lang="zh-CN" altLang="en-US"/>
              <a:t>个定长记录分组，每组</a:t>
            </a:r>
            <a:r>
              <a:rPr lang="en-US" altLang="zh-CN"/>
              <a:t>100</a:t>
            </a:r>
            <a:r>
              <a:rPr lang="zh-CN" altLang="en-US"/>
              <a:t>个，为其建立顶级索引表，故顶级索引表中共有</a:t>
            </a:r>
            <a:r>
              <a:rPr lang="en-US" altLang="zh-CN"/>
              <a:t>100</a:t>
            </a:r>
            <a:r>
              <a:rPr lang="zh-CN" altLang="en-US"/>
              <a:t>个</a:t>
            </a:r>
            <a:r>
              <a:rPr lang="zh-CN" altLang="en-US"/>
              <a:t>表项。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3923665" y="5156835"/>
            <a:ext cx="2276475" cy="914400"/>
          </a:xfrm>
          <a:prstGeom prst="wedgeRoundRectCallout">
            <a:avLst>
              <a:gd name="adj1" fmla="val -2189"/>
              <a:gd name="adj2" fmla="val -95347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此时，检索一个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平均需要查找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50+50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+50=150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次。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08115" y="2132330"/>
            <a:ext cx="2493010" cy="4055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注：</a:t>
            </a:r>
            <a:r>
              <a:rPr lang="zh-CN" altLang="en-US"/>
              <a:t>要为</a:t>
            </a:r>
            <a:r>
              <a:rPr lang="en-US" altLang="zh-CN"/>
              <a:t>N</a:t>
            </a:r>
            <a:r>
              <a:rPr lang="zh-CN" altLang="en-US"/>
              <a:t>个记录的文件建立</a:t>
            </a:r>
            <a:r>
              <a:rPr lang="en-US" altLang="zh-CN"/>
              <a:t>K</a:t>
            </a:r>
            <a:r>
              <a:rPr lang="zh-CN" altLang="en-US"/>
              <a:t>级索引，则最优的分组是每组</a:t>
            </a:r>
            <a:r>
              <a:rPr lang="en-US" altLang="zh-CN"/>
              <a:t>N</a:t>
            </a:r>
            <a:r>
              <a:rPr lang="en-US" altLang="zh-CN" baseline="30000"/>
              <a:t>1/(K+1)</a:t>
            </a:r>
            <a:r>
              <a:rPr lang="zh-CN" altLang="en-US"/>
              <a:t>个</a:t>
            </a:r>
            <a:r>
              <a:rPr lang="zh-CN" altLang="en-US"/>
              <a:t>记录。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检索一个记录的平均查找次数是：</a:t>
            </a:r>
            <a:r>
              <a:rPr lang="en-US" altLang="zh-CN"/>
              <a:t>((</a:t>
            </a:r>
            <a:r>
              <a:rPr lang="en-US" altLang="zh-CN">
                <a:sym typeface="+mn-ea"/>
              </a:rPr>
              <a:t>N</a:t>
            </a:r>
            <a:r>
              <a:rPr lang="en-US" altLang="zh-CN" baseline="30000">
                <a:sym typeface="+mn-ea"/>
              </a:rPr>
              <a:t>1/(K+1))</a:t>
            </a:r>
            <a:r>
              <a:rPr lang="en-US" altLang="zh-CN">
                <a:sym typeface="+mn-ea"/>
              </a:rPr>
              <a:t>/2</a:t>
            </a:r>
            <a:r>
              <a:rPr lang="en-US" altLang="zh-CN"/>
              <a:t>)*(K+1)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如：本例中，建立</a:t>
            </a:r>
            <a:r>
              <a:rPr lang="en-US" altLang="zh-CN"/>
              <a:t>2</a:t>
            </a:r>
            <a:r>
              <a:rPr lang="zh-CN" altLang="en-US"/>
              <a:t>级索引，则最优分组为每组</a:t>
            </a:r>
            <a:r>
              <a:rPr lang="en-US" altLang="zh-CN"/>
              <a:t>100000</a:t>
            </a:r>
            <a:r>
              <a:rPr lang="en-US" altLang="zh-CN" baseline="30000"/>
              <a:t>1/3</a:t>
            </a:r>
            <a:r>
              <a:rPr lang="en-US" altLang="zh-CN"/>
              <a:t>=100</a:t>
            </a:r>
            <a:r>
              <a:rPr lang="zh-CN" altLang="en-US"/>
              <a:t>个记录。平均查找次数是</a:t>
            </a:r>
            <a:r>
              <a:rPr lang="en-US" altLang="zh-CN"/>
              <a:t>(100/2)*3=150</a:t>
            </a:r>
            <a:r>
              <a:rPr lang="zh-CN" altLang="en-US"/>
              <a:t>次。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3"/>
          <p:cNvSpPr>
            <a:spLocks noGrp="1"/>
          </p:cNvSpPr>
          <p:nvPr>
            <p:ph idx="1"/>
          </p:nvPr>
        </p:nvSpPr>
        <p:spPr>
          <a:xfrm>
            <a:off x="179388" y="476250"/>
            <a:ext cx="8640762" cy="6192838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直接文件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前面几种文件结构对记录进行存取时，都须利用给定的记录键值，先对线性表或链表进行检索，以找到指定记录的物理地址。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直接文件是根据</a:t>
            </a:r>
            <a:r>
              <a:rPr lang="zh-CN" altLang="en-US" dirty="0">
                <a:solidFill>
                  <a:srgbClr val="FF0000"/>
                </a:solidFill>
              </a:rPr>
              <a:t>记录的键值</a:t>
            </a:r>
            <a:r>
              <a:rPr lang="zh-CN" altLang="en-US" dirty="0">
                <a:solidFill>
                  <a:srgbClr val="0000FF"/>
                </a:solidFill>
              </a:rPr>
              <a:t>直接</a:t>
            </a:r>
            <a:r>
              <a:rPr lang="zh-CN" altLang="en-US" dirty="0"/>
              <a:t>就可获得记录的</a:t>
            </a:r>
            <a:r>
              <a:rPr lang="zh-CN" altLang="en-US" dirty="0">
                <a:solidFill>
                  <a:srgbClr val="FF0000"/>
                </a:solidFill>
              </a:rPr>
              <a:t>物理地址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组织直接文件的关键在于实现从键值到物理地址的转换。</a:t>
            </a:r>
            <a:endParaRPr lang="zh-CN" altLang="en-US" dirty="0"/>
          </a:p>
          <a:p>
            <a:pPr eaLnBrk="1" hangingPunct="1"/>
            <a:r>
              <a:rPr lang="zh-CN" altLang="en-US" dirty="0"/>
              <a:t>哈希文件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哈希文件是应用最广泛的一种直接文件。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记录位置由哈希函数确定。检索时给出记录键值，通过哈希函数计算出该记录在文件中的相对位置，通常是一个目录表中的表项，该表目的内容指向相应记录所在的物理块。</a:t>
            </a:r>
            <a:endParaRPr lang="zh-CN" altLang="en-US" dirty="0"/>
          </a:p>
          <a:p>
            <a:pPr lvl="1" eaLnBrk="1" hangingPunct="1"/>
            <a:r>
              <a:rPr lang="zh-CN" altLang="en-US" dirty="0">
                <a:solidFill>
                  <a:srgbClr val="FF0000"/>
                </a:solidFill>
              </a:rPr>
              <a:t>访问速度最快，但在主文件中有空闲空间浪费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文件目录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082" name="Rectangle 3"/>
          <p:cNvSpPr>
            <a:spLocks noGrp="1"/>
          </p:cNvSpPr>
          <p:nvPr>
            <p:ph idx="1"/>
          </p:nvPr>
        </p:nvSpPr>
        <p:spPr>
          <a:xfrm>
            <a:off x="231775" y="457200"/>
            <a:ext cx="8836025" cy="5465763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目录是由文件说明组成的用于文件检索的一个</a:t>
            </a:r>
            <a:r>
              <a:rPr lang="zh-CN" altLang="en-US" dirty="0">
                <a:solidFill>
                  <a:srgbClr val="0000FF"/>
                </a:solidFill>
              </a:rPr>
              <a:t>特殊文件</a:t>
            </a:r>
            <a:r>
              <a:rPr lang="zh-CN" altLang="en-US" dirty="0"/>
              <a:t>。它是一种数据结构，用于标识系统中的所有文件及其物理地址。</a:t>
            </a:r>
            <a:endParaRPr lang="zh-CN" altLang="en-US" dirty="0"/>
          </a:p>
          <a:p>
            <a:pPr eaLnBrk="1" hangingPunct="1"/>
            <a:r>
              <a:rPr lang="zh-CN" altLang="en-US" dirty="0"/>
              <a:t>目录管理要求实现：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按名存取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快速检索：合理组织目录结构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文件共享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文件重名的解决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36295"/>
            <a:ext cx="3468370" cy="4363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5" y="836295"/>
            <a:ext cx="3265805" cy="436308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7235825" y="764540"/>
            <a:ext cx="1800225" cy="936625"/>
          </a:xfrm>
          <a:prstGeom prst="wedgeRoundRectCallout">
            <a:avLst>
              <a:gd name="adj1" fmla="val -69153"/>
              <a:gd name="adj2" fmla="val 367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这种目录结构对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于用户来说有什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么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好处？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235825" y="1844675"/>
            <a:ext cx="1800225" cy="936625"/>
          </a:xfrm>
          <a:prstGeom prst="wedgeRoundRectCallout">
            <a:avLst>
              <a:gd name="adj1" fmla="val -69153"/>
              <a:gd name="adj2" fmla="val 367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文件之间的组织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结构清晰，易于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查找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508625" y="3212465"/>
            <a:ext cx="3527425" cy="1436370"/>
          </a:xfrm>
          <a:prstGeom prst="wedgeRoundRectCallout">
            <a:avLst>
              <a:gd name="adj1" fmla="val -55394"/>
              <a:gd name="adj2" fmla="val 3901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编程时也可以很方便的用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路径找到一个文件。如：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FILE *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fp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fp=fopen(“F:\data\myfile.dat”);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用户可以轻松实现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按名存取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083935" y="5085080"/>
            <a:ext cx="2324735" cy="1007745"/>
          </a:xfrm>
          <a:prstGeom prst="wedgeRoundRectCallout">
            <a:avLst>
              <a:gd name="adj1" fmla="val -63602"/>
              <a:gd name="adj2" fmla="val -485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从操作系统的角度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看，这些目录结构应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该是如何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实现的？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6" grpId="1" animBg="1"/>
      <p:bldP spid="7" grpId="1" animBg="1"/>
      <p:bldP spid="8" grpId="0" bldLvl="0" animBg="1"/>
      <p:bldP spid="8" grpId="1" animBg="1"/>
      <p:bldP spid="9" grpId="0" animBg="1"/>
      <p:bldP spid="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350" y="2140585"/>
            <a:ext cx="791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文件</a:t>
            </a:r>
            <a:endParaRPr lang="zh-CN" altLang="en-US" sz="2000"/>
          </a:p>
          <a:p>
            <a:r>
              <a:rPr lang="zh-CN" altLang="en-US" sz="2000"/>
              <a:t>目录</a:t>
            </a:r>
            <a:endParaRPr lang="zh-CN" altLang="en-US" sz="2000"/>
          </a:p>
        </p:txBody>
      </p:sp>
      <p:sp>
        <p:nvSpPr>
          <p:cNvPr id="3" name="左大括号 2"/>
          <p:cNvSpPr/>
          <p:nvPr/>
        </p:nvSpPr>
        <p:spPr>
          <a:xfrm>
            <a:off x="2266950" y="1060450"/>
            <a:ext cx="288290" cy="28803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1775" y="1060450"/>
            <a:ext cx="5247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文件控制块</a:t>
            </a:r>
            <a:r>
              <a:rPr lang="en-US" altLang="zh-CN" sz="2000"/>
              <a:t> (</a:t>
            </a:r>
            <a:r>
              <a:rPr lang="zh-CN" altLang="en-US" sz="2000"/>
              <a:t>实现文件目录的关键数据结构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2708910" y="2212340"/>
            <a:ext cx="1316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目录结构</a:t>
            </a:r>
            <a:endParaRPr lang="zh-CN" altLang="en-US" sz="2000"/>
          </a:p>
        </p:txBody>
      </p:sp>
      <p:sp>
        <p:nvSpPr>
          <p:cNvPr id="6" name="左大括号 5"/>
          <p:cNvSpPr/>
          <p:nvPr/>
        </p:nvSpPr>
        <p:spPr>
          <a:xfrm>
            <a:off x="4076700" y="1780540"/>
            <a:ext cx="75565" cy="12966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11955" y="1459230"/>
            <a:ext cx="35528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单级目录结构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两级目录结构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多级目录结构</a:t>
            </a:r>
            <a:r>
              <a:rPr lang="en-US" altLang="zh-CN" sz="2000"/>
              <a:t>(</a:t>
            </a:r>
            <a:r>
              <a:rPr lang="zh-CN" altLang="en-US" sz="2000"/>
              <a:t>树形目录结构</a:t>
            </a:r>
            <a:r>
              <a:rPr lang="en-US" altLang="zh-CN" sz="2000"/>
              <a:t>)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无环图目录结构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2844165" y="3572510"/>
            <a:ext cx="4916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索引节点</a:t>
            </a:r>
            <a:r>
              <a:rPr lang="en-US" altLang="zh-CN" sz="2000"/>
              <a:t>(</a:t>
            </a:r>
            <a:r>
              <a:rPr lang="zh-CN" altLang="en-US" sz="2000"/>
              <a:t>对文件控制块的优化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9" name="圆角矩形标注 8"/>
          <p:cNvSpPr/>
          <p:nvPr/>
        </p:nvSpPr>
        <p:spPr>
          <a:xfrm>
            <a:off x="125730" y="3068955"/>
            <a:ext cx="2069465" cy="1008380"/>
          </a:xfrm>
          <a:prstGeom prst="wedgeRoundRectCallout">
            <a:avLst>
              <a:gd name="adj1" fmla="val 35087"/>
              <a:gd name="adj2" fmla="val -7222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就是我们很熟悉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统的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文件夹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文件控制块（</a:t>
            </a:r>
            <a:r>
              <a:rPr lang="en-US" altLang="zh-CN" sz="2400"/>
              <a:t>FCB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36295"/>
            <a:ext cx="3468370" cy="43637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7495" y="4076700"/>
            <a:ext cx="431800" cy="1441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560"/>
          <a:stretch>
            <a:fillRect/>
          </a:stretch>
        </p:blipFill>
        <p:spPr>
          <a:xfrm>
            <a:off x="3707765" y="1844675"/>
            <a:ext cx="5186045" cy="208280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4499610" y="1052195"/>
            <a:ext cx="1557020" cy="648335"/>
          </a:xfrm>
          <a:prstGeom prst="wedgeRoundRectCallout">
            <a:avLst>
              <a:gd name="adj1" fmla="val -1876"/>
              <a:gd name="adj2" fmla="val 6733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(D: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9520" y="3068955"/>
            <a:ext cx="4922520" cy="22923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7236460" y="44450"/>
            <a:ext cx="2232025" cy="1584325"/>
          </a:xfrm>
          <a:prstGeom prst="wedgeRoundRectCallout">
            <a:avLst>
              <a:gd name="adj1" fmla="val -46244"/>
              <a:gd name="adj2" fmla="val 7032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目录本身就是一种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结构文件，由一条条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记录组成。每条记录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对应一个该放在该目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录下的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89985" y="4255770"/>
            <a:ext cx="52743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当我们双击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后，操作系统会在这个目录表中找到关键字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对应的目录项</a:t>
            </a:r>
            <a:r>
              <a:rPr lang="en-US" altLang="zh-CN" sz="2000"/>
              <a:t> (</a:t>
            </a:r>
            <a:r>
              <a:rPr lang="zh-CN" altLang="en-US" sz="2000"/>
              <a:t>也就是记录</a:t>
            </a:r>
            <a:r>
              <a:rPr lang="en-US" altLang="zh-CN" sz="2000"/>
              <a:t>)</a:t>
            </a:r>
            <a:r>
              <a:rPr lang="zh-CN" altLang="en-US" sz="2000"/>
              <a:t>，然后从外存中将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目录的信息读入内存，于是，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目录中的内容就可以显示出来了。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254"/>
          <a:stretch>
            <a:fillRect/>
          </a:stretch>
        </p:blipFill>
        <p:spPr>
          <a:xfrm>
            <a:off x="107315" y="764540"/>
            <a:ext cx="3602355" cy="4916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1484630"/>
            <a:ext cx="5017135" cy="223583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995420" y="669290"/>
            <a:ext cx="1774190" cy="648335"/>
          </a:xfrm>
          <a:prstGeom prst="wedgeRoundRectCallout">
            <a:avLst>
              <a:gd name="adj1" fmla="val -2469"/>
              <a:gd name="adj2" fmla="val 7448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照片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目录对应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910" y="3212465"/>
            <a:ext cx="5017135" cy="5041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6732270" y="332740"/>
            <a:ext cx="3240405" cy="870585"/>
          </a:xfrm>
          <a:prstGeom prst="wedgeRoundRectCallout">
            <a:avLst>
              <a:gd name="adj1" fmla="val -7182"/>
              <a:gd name="adj2" fmla="val 6422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目录文件中的一条记录就是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文件控制块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(FCB)”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24300" y="3933190"/>
            <a:ext cx="51911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FCB</a:t>
            </a:r>
            <a:r>
              <a:rPr lang="zh-CN" altLang="en-US"/>
              <a:t>的有序集合称为</a:t>
            </a:r>
            <a:r>
              <a:rPr lang="en-US" altLang="zh-CN"/>
              <a:t>“</a:t>
            </a:r>
            <a:r>
              <a:rPr lang="zh-CN" altLang="en-US"/>
              <a:t>文件目录</a:t>
            </a:r>
            <a:r>
              <a:rPr lang="en-US" altLang="zh-CN"/>
              <a:t>”, </a:t>
            </a:r>
            <a:r>
              <a:rPr lang="zh-CN" altLang="en-US"/>
              <a:t>一个</a:t>
            </a:r>
            <a:r>
              <a:rPr lang="en-US" altLang="zh-CN"/>
              <a:t>FCB</a:t>
            </a:r>
            <a:r>
              <a:rPr lang="zh-CN" altLang="en-US"/>
              <a:t>就是一个文件</a:t>
            </a:r>
            <a:r>
              <a:rPr lang="zh-CN" altLang="en-US">
                <a:solidFill>
                  <a:srgbClr val="C00000"/>
                </a:solidFill>
              </a:rPr>
              <a:t>目录项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FCB</a:t>
            </a:r>
            <a:r>
              <a:rPr lang="zh-CN" altLang="en-US"/>
              <a:t>中包含了文件的</a:t>
            </a:r>
            <a:r>
              <a:rPr lang="zh-CN" altLang="en-US">
                <a:solidFill>
                  <a:srgbClr val="C00000"/>
                </a:solidFill>
              </a:rPr>
              <a:t>基本信息</a:t>
            </a:r>
            <a:r>
              <a:rPr lang="en-US" altLang="zh-CN"/>
              <a:t>(</a:t>
            </a:r>
            <a:r>
              <a:rPr lang="zh-CN" altLang="en-US">
                <a:solidFill>
                  <a:srgbClr val="C00000"/>
                </a:solidFill>
              </a:rPr>
              <a:t>文件名、物理地址</a:t>
            </a:r>
            <a:r>
              <a:rPr lang="zh-CN" altLang="en-US"/>
              <a:t>、逻辑地址、物理结构等</a:t>
            </a:r>
            <a:r>
              <a:rPr lang="en-US" altLang="zh-CN"/>
              <a:t>)</a:t>
            </a:r>
            <a:r>
              <a:rPr lang="zh-CN" altLang="en-US"/>
              <a:t>，存取控制信息</a:t>
            </a:r>
            <a:r>
              <a:rPr lang="en-US" altLang="zh-CN"/>
              <a:t>(</a:t>
            </a:r>
            <a:r>
              <a:rPr lang="zh-CN" altLang="en-US"/>
              <a:t>是否可读</a:t>
            </a:r>
            <a:r>
              <a:rPr lang="en-US" altLang="zh-CN"/>
              <a:t>/</a:t>
            </a:r>
            <a:r>
              <a:rPr lang="zh-CN" altLang="en-US"/>
              <a:t>可写、禁止访问的用户名单等</a:t>
            </a:r>
            <a:r>
              <a:rPr lang="en-US" altLang="zh-CN"/>
              <a:t>)</a:t>
            </a:r>
            <a:r>
              <a:rPr lang="zh-CN" altLang="en-US"/>
              <a:t>，使用信息</a:t>
            </a:r>
            <a:r>
              <a:rPr lang="en-US" altLang="zh-CN"/>
              <a:t>(</a:t>
            </a:r>
            <a:r>
              <a:rPr lang="zh-CN" altLang="en-US"/>
              <a:t>如文件的建立时间、修改时间等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最重要、最基本的</a:t>
            </a:r>
            <a:r>
              <a:rPr lang="zh-CN" altLang="en-US"/>
              <a:t>是</a:t>
            </a:r>
            <a:r>
              <a:rPr lang="zh-CN" altLang="en-US">
                <a:solidFill>
                  <a:srgbClr val="C00000"/>
                </a:solidFill>
              </a:rPr>
              <a:t>文件名、文件存放的物理地址。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259205" y="5445125"/>
            <a:ext cx="2269490" cy="1153795"/>
          </a:xfrm>
          <a:prstGeom prst="wedgeRoundRectCallout">
            <a:avLst>
              <a:gd name="adj1" fmla="val 64213"/>
              <a:gd name="adj2" fmla="val -1480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实现了文件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和文件之间的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映射。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使用户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用户程序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可以实现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按名存取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Rectangle 2"/>
          <p:cNvSpPr>
            <a:spLocks noGrp="1"/>
          </p:cNvSpPr>
          <p:nvPr>
            <p:ph idx="1"/>
          </p:nvPr>
        </p:nvSpPr>
        <p:spPr>
          <a:xfrm>
            <a:off x="250825" y="620713"/>
            <a:ext cx="8569325" cy="6048375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（1） 基本信息类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zh-CN" dirty="0"/>
              <a:t>①</a:t>
            </a:r>
            <a:r>
              <a:rPr lang="zh-CN" altLang="en-US" dirty="0"/>
              <a:t>文件名：字符串，通常在不同系统中允许不同的最大长度。可以修改。有些系统允许同一个文件有多个别名(</a:t>
            </a:r>
            <a:r>
              <a:rPr lang="en-US" altLang="zh-CN" dirty="0"/>
              <a:t>alias)；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②</a:t>
            </a:r>
            <a:r>
              <a:rPr lang="en-US" altLang="zh-CN" dirty="0">
                <a:latin typeface="Arial" panose="020B0604020202020204" pitchFamily="34" charset="0"/>
              </a:rPr>
              <a:t> </a:t>
            </a:r>
            <a:r>
              <a:rPr lang="zh-CN" altLang="en-US" dirty="0"/>
              <a:t>别名的数目；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③文件的物理位置：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文件卷或设备号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盘块号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盘块数（文件长度）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④文件逻辑结构：记录式或流式等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⑤文件物理结构：连续分配、链式方式、索引式、 哈希文件</a:t>
            </a:r>
            <a:endParaRPr lang="en-US" altLang="zh-CN" dirty="0"/>
          </a:p>
        </p:txBody>
      </p:sp>
      <p:sp>
        <p:nvSpPr>
          <p:cNvPr id="48130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FCB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包含信息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Rectangle 2"/>
          <p:cNvSpPr>
            <a:spLocks noGrp="1"/>
          </p:cNvSpPr>
          <p:nvPr>
            <p:ph idx="1"/>
          </p:nvPr>
        </p:nvSpPr>
        <p:spPr>
          <a:xfrm>
            <a:off x="179705" y="692785"/>
            <a:ext cx="8496300" cy="5903913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（2） 存取控制信息类：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① 文件主的存取权限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②</a:t>
            </a:r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zh-CN" altLang="en-US" dirty="0"/>
              <a:t>核准用户的存取权限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③</a:t>
            </a:r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zh-CN" altLang="en-US" dirty="0"/>
              <a:t>一般用户的存取权限</a:t>
            </a:r>
            <a:endParaRPr lang="zh-CN" altLang="en-US" dirty="0"/>
          </a:p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 使用信息类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① 文件的建立日期和时间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② 文件的修改日期和时间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③ 当前使用信息：打开的进程数、修改状态等。</a:t>
            </a:r>
            <a:endParaRPr lang="zh-CN" altLang="en-US" dirty="0"/>
          </a:p>
        </p:txBody>
      </p:sp>
      <p:sp>
        <p:nvSpPr>
          <p:cNvPr id="49154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FCB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包含信息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第</a:t>
            </a:r>
            <a:r>
              <a:rPr lang="zh-CN" altLang="en-US" b="1" dirty="0">
                <a:ea typeface="宋体" panose="02010600030101010101" pitchFamily="2" charset="-122"/>
              </a:rPr>
              <a:t>七章  文件管理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310" y="1223645"/>
            <a:ext cx="1851025" cy="56261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软件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L 形 6"/>
          <p:cNvSpPr/>
          <p:nvPr/>
        </p:nvSpPr>
        <p:spPr>
          <a:xfrm flipV="1">
            <a:off x="396875" y="720090"/>
            <a:ext cx="2284095" cy="1066165"/>
          </a:xfrm>
          <a:prstGeom prst="corner">
            <a:avLst>
              <a:gd name="adj1" fmla="val 47528"/>
              <a:gd name="adj2" fmla="val 4264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6965" y="862965"/>
            <a:ext cx="854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用户</a:t>
            </a:r>
            <a:endParaRPr lang="zh-CN" altLang="en-US" sz="2000"/>
          </a:p>
        </p:txBody>
      </p:sp>
      <p:sp>
        <p:nvSpPr>
          <p:cNvPr id="9" name="矩形 8"/>
          <p:cNvSpPr/>
          <p:nvPr/>
        </p:nvSpPr>
        <p:spPr>
          <a:xfrm>
            <a:off x="395605" y="1786255"/>
            <a:ext cx="2286000" cy="56261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605" y="2348865"/>
            <a:ext cx="2286635" cy="56261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裸机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纯硬件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0920" y="1748790"/>
            <a:ext cx="1583690" cy="70675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r>
              <a:rPr lang="zh-CN" altLang="en-US" sz="2000"/>
              <a:t>作为系统资源的管理者</a:t>
            </a:r>
            <a:endParaRPr lang="zh-CN" altLang="en-US" sz="2000"/>
          </a:p>
        </p:txBody>
      </p:sp>
      <p:sp>
        <p:nvSpPr>
          <p:cNvPr id="15" name="左大括号 14"/>
          <p:cNvSpPr/>
          <p:nvPr/>
        </p:nvSpPr>
        <p:spPr>
          <a:xfrm>
            <a:off x="5252085" y="1396365"/>
            <a:ext cx="139065" cy="1368425"/>
          </a:xfrm>
          <a:prstGeom prst="leftBrace">
            <a:avLst>
              <a:gd name="adj1" fmla="val 8333"/>
              <a:gd name="adj2" fmla="val 5025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6860" y="1460500"/>
            <a:ext cx="1384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提供的功能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5356860" y="2393950"/>
            <a:ext cx="230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目标：安全、高效</a:t>
            </a:r>
            <a:endParaRPr lang="zh-CN" altLang="en-US" sz="2000"/>
          </a:p>
        </p:txBody>
      </p:sp>
      <p:sp>
        <p:nvSpPr>
          <p:cNvPr id="18" name="左大括号 17"/>
          <p:cNvSpPr/>
          <p:nvPr/>
        </p:nvSpPr>
        <p:spPr>
          <a:xfrm>
            <a:off x="6653530" y="1028065"/>
            <a:ext cx="158115" cy="12242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97040" y="908050"/>
            <a:ext cx="1626870" cy="1468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处理机管理</a:t>
            </a:r>
            <a:endParaRPr lang="zh-CN" altLang="en-US" sz="2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存储器管理</a:t>
            </a:r>
            <a:endParaRPr lang="zh-CN" altLang="en-US" sz="2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文件管理</a:t>
            </a:r>
            <a:endParaRPr lang="zh-CN" altLang="en-US" sz="2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设备管理</a:t>
            </a:r>
            <a:endParaRPr lang="zh-CN" altLang="en-US" sz="2000"/>
          </a:p>
        </p:txBody>
      </p:sp>
      <p:sp>
        <p:nvSpPr>
          <p:cNvPr id="21" name="矩形 20"/>
          <p:cNvSpPr/>
          <p:nvPr/>
        </p:nvSpPr>
        <p:spPr>
          <a:xfrm>
            <a:off x="6863715" y="1700530"/>
            <a:ext cx="1129665" cy="3473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4638040" y="581660"/>
            <a:ext cx="1993265" cy="591185"/>
          </a:xfrm>
          <a:prstGeom prst="wedgeRoundRectCallout">
            <a:avLst>
              <a:gd name="adj1" fmla="val 62281"/>
              <a:gd name="adj2" fmla="val 15931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一组有意义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的信息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数据集合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5455" y="3500755"/>
            <a:ext cx="77514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计算机中存放了各式各样的文件，一个文件有哪些</a:t>
            </a:r>
            <a:r>
              <a:rPr lang="zh-CN" altLang="en-US"/>
              <a:t>属性</a:t>
            </a:r>
            <a:endParaRPr lang="zh-CN" altLang="en-US"/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文件内部</a:t>
            </a:r>
            <a:r>
              <a:rPr lang="zh-CN" altLang="en-US"/>
              <a:t>的数据应该怎样</a:t>
            </a:r>
            <a:r>
              <a:rPr lang="zh-CN" altLang="en-US"/>
              <a:t>组织起来？</a:t>
            </a:r>
            <a:endParaRPr lang="zh-CN" altLang="en-US"/>
          </a:p>
          <a:p>
            <a:r>
              <a:rPr lang="en-US" altLang="zh-CN">
                <a:solidFill>
                  <a:schemeClr val="tx1"/>
                </a:solidFill>
              </a:rPr>
              <a:t>3. </a:t>
            </a:r>
            <a:r>
              <a:rPr lang="zh-CN" altLang="en-US">
                <a:solidFill>
                  <a:srgbClr val="FF0000"/>
                </a:solidFill>
              </a:rPr>
              <a:t>文件之间</a:t>
            </a:r>
            <a:r>
              <a:rPr lang="zh-CN" altLang="en-US"/>
              <a:t>应该怎样</a:t>
            </a:r>
            <a:r>
              <a:rPr lang="zh-CN" altLang="en-US"/>
              <a:t>组织起来？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从下往上看，</a:t>
            </a:r>
            <a:r>
              <a:rPr lang="en-US" altLang="zh-CN"/>
              <a:t>OS</a:t>
            </a:r>
            <a:r>
              <a:rPr lang="zh-CN" altLang="en-US"/>
              <a:t>应提供哪些功能，才能方便用户、应用程序</a:t>
            </a:r>
            <a:r>
              <a:rPr lang="zh-CN" altLang="en-US"/>
              <a:t>使用文件？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从上往下看，文件数据应该怎么存放在外存</a:t>
            </a:r>
            <a:r>
              <a:rPr lang="en-US" altLang="zh-CN"/>
              <a:t>(</a:t>
            </a:r>
            <a:r>
              <a:rPr lang="zh-CN" altLang="en-US"/>
              <a:t>磁盘</a:t>
            </a:r>
            <a:r>
              <a:rPr lang="en-US" altLang="zh-CN"/>
              <a:t>)</a:t>
            </a:r>
            <a:r>
              <a:rPr lang="zh-CN" altLang="en-US"/>
              <a:t>上？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1" grpId="0" bldLvl="0" animBg="1"/>
      <p:bldP spid="22" grpId="1" animBg="1"/>
      <p:bldP spid="21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980440"/>
            <a:ext cx="6840220" cy="3042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文件控制块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79070" y="4149090"/>
            <a:ext cx="88360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需要对目录进行</a:t>
            </a:r>
            <a:r>
              <a:rPr lang="zh-CN" altLang="en-US"/>
              <a:t>哪些操作？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搜索：</a:t>
            </a:r>
            <a:r>
              <a:rPr lang="zh-CN" altLang="en-US">
                <a:solidFill>
                  <a:schemeClr val="tx1"/>
                </a:solidFill>
              </a:rPr>
              <a:t>当用户要使用一个文件时，系统要根据文件名搜索目录，找到该文件对应的目录项。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创建文件：</a:t>
            </a:r>
            <a:r>
              <a:rPr lang="zh-CN" altLang="en-US">
                <a:solidFill>
                  <a:schemeClr val="tx1"/>
                </a:solidFill>
              </a:rPr>
              <a:t>创建一个新文件时，需要在其所属的目录中增加一个目录项。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删除文件：</a:t>
            </a:r>
            <a:r>
              <a:rPr lang="zh-CN" altLang="en-US">
                <a:solidFill>
                  <a:schemeClr val="tx1"/>
                </a:solidFill>
              </a:rPr>
              <a:t>当删除一个文件时，需要在目录中删除相应的目录项。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显示目录：</a:t>
            </a:r>
            <a:r>
              <a:rPr lang="zh-CN" altLang="en-US">
                <a:solidFill>
                  <a:schemeClr val="tx1"/>
                </a:solidFill>
              </a:rPr>
              <a:t>用户可以请求显示目录的内容，如显示该目录中的所有文件及</a:t>
            </a:r>
            <a:r>
              <a:rPr lang="zh-CN" altLang="en-US">
                <a:solidFill>
                  <a:schemeClr val="tx1"/>
                </a:solidFill>
              </a:rPr>
              <a:t>相应属性。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修改目录：</a:t>
            </a:r>
            <a:r>
              <a:rPr lang="zh-CN" altLang="en-US">
                <a:solidFill>
                  <a:schemeClr val="tx1"/>
                </a:solidFill>
              </a:rPr>
              <a:t>某些文件属性保存在目录中，因此这些属性变化时需要修改相应的目录项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如：文件重命名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单</a:t>
            </a:r>
            <a:r>
              <a:rPr lang="zh-CN" altLang="en-US" sz="2400"/>
              <a:t>级目录结构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79070" y="980440"/>
            <a:ext cx="8785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早期的操作系统并不支持多级目录，整个系统中只建立一张目录表，每个文件占一个目录项。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7665" t="3805" r="2752" b="1550"/>
          <a:stretch>
            <a:fillRect/>
          </a:stretch>
        </p:blipFill>
        <p:spPr>
          <a:xfrm>
            <a:off x="179070" y="1844675"/>
            <a:ext cx="4170680" cy="38500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9610" y="2060575"/>
            <a:ext cx="446468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单级目录中实现了</a:t>
            </a:r>
            <a:r>
              <a:rPr lang="en-US" altLang="zh-CN" sz="2000"/>
              <a:t>“</a:t>
            </a:r>
            <a:r>
              <a:rPr lang="zh-CN" altLang="en-US" sz="2000"/>
              <a:t>按名存取</a:t>
            </a:r>
            <a:r>
              <a:rPr lang="en-US" altLang="zh-CN" sz="2000"/>
              <a:t>”</a:t>
            </a:r>
            <a:r>
              <a:rPr lang="zh-CN" altLang="en-US" sz="2000"/>
              <a:t>，但是不允许文件重名。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在创建一个文件时，需要先检查目录表中有没有重名文件，确定不重名后才能允许建立文件，并将新文件对应的目录项插入</a:t>
            </a:r>
            <a:r>
              <a:rPr lang="zh-CN" altLang="en-US" sz="2000"/>
              <a:t>目录表中。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显然，单</a:t>
            </a:r>
            <a:r>
              <a:rPr lang="zh-CN" altLang="en-US" sz="2000"/>
              <a:t>级目录结构不适用于多用户</a:t>
            </a:r>
            <a:r>
              <a:rPr lang="zh-CN" altLang="en-US" sz="2000"/>
              <a:t>操作系统。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两级目录结构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79070" y="962025"/>
            <a:ext cx="8725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</a:t>
            </a:r>
            <a:r>
              <a:rPr lang="zh-CN" altLang="en-US" sz="2000"/>
              <a:t>早期的多用户操作系统，采用两级目录结构，分为</a:t>
            </a:r>
            <a:r>
              <a:rPr lang="zh-CN" altLang="en-US" sz="2000">
                <a:solidFill>
                  <a:srgbClr val="C00000"/>
                </a:solidFill>
              </a:rPr>
              <a:t>主文件目录</a:t>
            </a:r>
            <a:r>
              <a:rPr lang="en-US" altLang="zh-CN" sz="2000"/>
              <a:t> (MFD, Master File Directory) 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C00000"/>
                </a:solidFill>
              </a:rPr>
              <a:t>用户文件目录</a:t>
            </a:r>
            <a:r>
              <a:rPr lang="en-US" altLang="zh-CN" sz="2000"/>
              <a:t> (UFD, User File Directory).</a:t>
            </a:r>
            <a:endParaRPr lang="en-US" altLang="zh-CN" sz="20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3215" y="1988820"/>
          <a:ext cx="1491615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615"/>
              </a:tblGrid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主文件目录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User1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User2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User3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圆角矩形标注 4"/>
          <p:cNvSpPr/>
          <p:nvPr/>
        </p:nvSpPr>
        <p:spPr>
          <a:xfrm>
            <a:off x="34925" y="4004945"/>
            <a:ext cx="2139950" cy="1007745"/>
          </a:xfrm>
          <a:prstGeom prst="wedgeRoundRectCallout">
            <a:avLst>
              <a:gd name="adj1" fmla="val -6261"/>
              <a:gd name="adj2" fmla="val -978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主文件目录记录用户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名及相应用户文件目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录的存放位置。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2843530" y="1700530"/>
          <a:ext cx="2903855" cy="160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608330"/>
                <a:gridCol w="1174750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存放位置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demo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music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2849880" y="3544570"/>
          <a:ext cx="2903855" cy="120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608330"/>
                <a:gridCol w="1174750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存放位置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work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demo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2849880" y="5085080"/>
          <a:ext cx="2903855" cy="160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608330"/>
                <a:gridCol w="1174750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存放位置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cv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hardware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 flipV="1">
            <a:off x="1693545" y="2060575"/>
            <a:ext cx="1149985" cy="5099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9"/>
          <p:cNvCxnSpPr/>
          <p:nvPr/>
        </p:nvCxnSpPr>
        <p:spPr>
          <a:xfrm>
            <a:off x="1709420" y="2981960"/>
            <a:ext cx="1134110" cy="878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直接箭头连接符 10"/>
          <p:cNvCxnSpPr/>
          <p:nvPr/>
        </p:nvCxnSpPr>
        <p:spPr>
          <a:xfrm>
            <a:off x="1709420" y="3292475"/>
            <a:ext cx="1134110" cy="2152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圆角矩形标注 11"/>
          <p:cNvSpPr/>
          <p:nvPr/>
        </p:nvSpPr>
        <p:spPr>
          <a:xfrm>
            <a:off x="179070" y="5372735"/>
            <a:ext cx="2331085" cy="648335"/>
          </a:xfrm>
          <a:prstGeom prst="wedgeRoundRectCallout">
            <a:avLst>
              <a:gd name="adj1" fmla="val 63048"/>
              <a:gd name="adj2" fmla="val 3540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用户文件目录由该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72225" y="1689735"/>
            <a:ext cx="676910" cy="647700"/>
          </a:xfrm>
          <a:prstGeom prst="ellipse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804025" y="2564765"/>
            <a:ext cx="676910" cy="6477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515735" y="3439795"/>
            <a:ext cx="676910" cy="647700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74815" y="4314825"/>
            <a:ext cx="676910" cy="647700"/>
          </a:xfrm>
          <a:prstGeom prst="ellipse">
            <a:avLst/>
          </a:prstGeom>
          <a:solidFill>
            <a:srgbClr val="7030A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>
            <a:endCxn id="13" idx="2"/>
          </p:cNvCxnSpPr>
          <p:nvPr/>
        </p:nvCxnSpPr>
        <p:spPr>
          <a:xfrm flipV="1">
            <a:off x="5600700" y="2013585"/>
            <a:ext cx="771525" cy="2844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直接箭头连接符 17"/>
          <p:cNvCxnSpPr>
            <a:endCxn id="14" idx="2"/>
          </p:cNvCxnSpPr>
          <p:nvPr/>
        </p:nvCxnSpPr>
        <p:spPr>
          <a:xfrm>
            <a:off x="5579745" y="2708910"/>
            <a:ext cx="1224280" cy="1797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18"/>
          <p:cNvCxnSpPr>
            <a:endCxn id="15" idx="2"/>
          </p:cNvCxnSpPr>
          <p:nvPr/>
        </p:nvCxnSpPr>
        <p:spPr>
          <a:xfrm>
            <a:off x="5579745" y="3140710"/>
            <a:ext cx="935990" cy="6229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19"/>
          <p:cNvCxnSpPr>
            <a:endCxn id="16" idx="2"/>
          </p:cNvCxnSpPr>
          <p:nvPr/>
        </p:nvCxnSpPr>
        <p:spPr>
          <a:xfrm>
            <a:off x="5540375" y="4465320"/>
            <a:ext cx="1234440" cy="1733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7527925" y="2348865"/>
            <a:ext cx="16160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允许不同用户的文件重名。</a:t>
            </a:r>
            <a:r>
              <a:rPr lang="zh-CN" altLang="en-US"/>
              <a:t>文件名虽然相同，但是对应的其实是不同的</a:t>
            </a:r>
            <a:r>
              <a:rPr lang="zh-CN" altLang="en-US"/>
              <a:t>文件。</a:t>
            </a:r>
            <a:endParaRPr lang="zh-CN" altLang="en-US"/>
          </a:p>
        </p:txBody>
      </p:sp>
      <p:sp>
        <p:nvSpPr>
          <p:cNvPr id="22" name="圆角矩形标注 21"/>
          <p:cNvSpPr/>
          <p:nvPr/>
        </p:nvSpPr>
        <p:spPr>
          <a:xfrm>
            <a:off x="6228080" y="5487035"/>
            <a:ext cx="2762250" cy="893445"/>
          </a:xfrm>
          <a:prstGeom prst="wedgeRoundRectCallout">
            <a:avLst>
              <a:gd name="adj1" fmla="val -64338"/>
              <a:gd name="adj2" fmla="val -4183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两级目录实现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访问限制。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但是缺乏灵活性，用户不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能对自己的文件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进行分类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21" grpId="0"/>
      <p:bldP spid="13" grpId="1" animBg="1"/>
      <p:bldP spid="14" grpId="1" animBg="1"/>
      <p:bldP spid="15" grpId="1" animBg="1"/>
      <p:bldP spid="16" grpId="1" animBg="1"/>
      <p:bldP spid="21" grpId="1"/>
      <p:bldP spid="22" grpId="0" animBg="1"/>
      <p:bldP spid="2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多级目录结构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6515735" y="332105"/>
            <a:ext cx="2057400" cy="432435"/>
          </a:xfrm>
          <a:prstGeom prst="wedgeRoundRectCallout">
            <a:avLst>
              <a:gd name="adj1" fmla="val -59799"/>
              <a:gd name="adj2" fmla="val 482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又称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树形目录结构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783" t="1708" r="4120" b="589"/>
          <a:stretch>
            <a:fillRect/>
          </a:stretch>
        </p:blipFill>
        <p:spPr>
          <a:xfrm>
            <a:off x="93980" y="980440"/>
            <a:ext cx="8970645" cy="3062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980" y="4220845"/>
            <a:ext cx="90144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en-US" altLang="zh-CN"/>
              <a:t>(</a:t>
            </a:r>
            <a:r>
              <a:rPr lang="zh-CN" altLang="en-US"/>
              <a:t>或用户进程</a:t>
            </a:r>
            <a:r>
              <a:rPr lang="en-US" altLang="zh-CN"/>
              <a:t>)</a:t>
            </a:r>
            <a:r>
              <a:rPr lang="zh-CN" altLang="en-US"/>
              <a:t>要访问某个文件时要用文件路径名标识文件，文件路径名是个字符串。各级目录之间用</a:t>
            </a:r>
            <a:r>
              <a:rPr lang="en-US" altLang="zh-CN"/>
              <a:t>“/”</a:t>
            </a:r>
            <a:r>
              <a:rPr lang="zh-CN" altLang="en-US"/>
              <a:t>隔开。</a:t>
            </a:r>
            <a:r>
              <a:rPr lang="zh-CN" altLang="en-US">
                <a:solidFill>
                  <a:srgbClr val="C00000"/>
                </a:solidFill>
              </a:rPr>
              <a:t>从根目录出发</a:t>
            </a:r>
            <a:r>
              <a:rPr lang="zh-CN" altLang="en-US"/>
              <a:t>的路径称为</a:t>
            </a:r>
            <a:r>
              <a:rPr lang="zh-CN" altLang="en-US">
                <a:solidFill>
                  <a:srgbClr val="C00000"/>
                </a:solidFill>
              </a:rPr>
              <a:t>绝对路径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例如：自拍</a:t>
            </a:r>
            <a:r>
              <a:rPr lang="en-US" altLang="zh-CN"/>
              <a:t>.jpg </a:t>
            </a:r>
            <a:r>
              <a:rPr lang="zh-CN" altLang="en-US"/>
              <a:t>的绝对路径是</a:t>
            </a:r>
            <a:r>
              <a:rPr lang="en-US" altLang="zh-CN"/>
              <a:t> “/</a:t>
            </a:r>
            <a:r>
              <a:rPr lang="zh-CN" altLang="en-US"/>
              <a:t>照片</a:t>
            </a:r>
            <a:r>
              <a:rPr lang="en-US" altLang="zh-CN"/>
              <a:t>/2015-08.</a:t>
            </a:r>
            <a:r>
              <a:rPr lang="zh-CN" altLang="en-US"/>
              <a:t>自拍</a:t>
            </a:r>
            <a:r>
              <a:rPr lang="en-US" altLang="zh-CN"/>
              <a:t>.jpg”</a:t>
            </a:r>
            <a:endParaRPr lang="en-US" altLang="zh-CN"/>
          </a:p>
          <a:p>
            <a:r>
              <a:rPr lang="zh-CN" altLang="en-US"/>
              <a:t>系统根据绝对路径一层一层地找到下一级目录。刚开始从外存读入根目录的目录表；找到</a:t>
            </a:r>
            <a:r>
              <a:rPr lang="en-US" altLang="zh-CN"/>
              <a:t>“</a:t>
            </a:r>
            <a:r>
              <a:rPr lang="zh-CN" altLang="en-US"/>
              <a:t>照片</a:t>
            </a:r>
            <a:r>
              <a:rPr lang="en-US" altLang="zh-CN"/>
              <a:t>”</a:t>
            </a:r>
            <a:r>
              <a:rPr lang="zh-CN" altLang="en-US"/>
              <a:t>目录的存放位置后，从外存中读入对应的目录表；再找到</a:t>
            </a:r>
            <a:r>
              <a:rPr lang="en-US" altLang="zh-CN"/>
              <a:t>“2015-08”</a:t>
            </a:r>
            <a:r>
              <a:rPr lang="zh-CN" altLang="en-US"/>
              <a:t>目录的存放位置，再</a:t>
            </a:r>
            <a:r>
              <a:rPr lang="zh-CN" altLang="en-US">
                <a:solidFill>
                  <a:srgbClr val="C00000"/>
                </a:solidFill>
              </a:rPr>
              <a:t>从外存读入对应目录表</a:t>
            </a:r>
            <a:r>
              <a:rPr lang="zh-CN" altLang="en-US"/>
              <a:t>；最后才找到文件</a:t>
            </a:r>
            <a:r>
              <a:rPr lang="en-US" altLang="zh-CN"/>
              <a:t>“</a:t>
            </a:r>
            <a:r>
              <a:rPr lang="zh-CN" altLang="en-US"/>
              <a:t>自拍</a:t>
            </a:r>
            <a:r>
              <a:rPr lang="en-US" altLang="zh-CN"/>
              <a:t>.jpg”</a:t>
            </a:r>
            <a:r>
              <a:rPr lang="zh-CN" altLang="en-US"/>
              <a:t>的存放位置。整个过程需要</a:t>
            </a:r>
            <a:r>
              <a:rPr lang="en-US" altLang="zh-CN"/>
              <a:t>3</a:t>
            </a:r>
            <a:r>
              <a:rPr lang="zh-CN" altLang="en-US"/>
              <a:t>次读磁盘</a:t>
            </a:r>
            <a:r>
              <a:rPr lang="en-US" altLang="zh-CN"/>
              <a:t>I/O</a:t>
            </a:r>
            <a:r>
              <a:rPr lang="zh-CN" altLang="en-US"/>
              <a:t>操作。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多级目录结构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6515735" y="332105"/>
            <a:ext cx="2057400" cy="432435"/>
          </a:xfrm>
          <a:prstGeom prst="wedgeRoundRectCallout">
            <a:avLst>
              <a:gd name="adj1" fmla="val -59799"/>
              <a:gd name="adj2" fmla="val 482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又称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树形目录结构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783" t="1708" r="4120" b="589"/>
          <a:stretch>
            <a:fillRect/>
          </a:stretch>
        </p:blipFill>
        <p:spPr>
          <a:xfrm>
            <a:off x="179705" y="909320"/>
            <a:ext cx="8787765" cy="2811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470" y="3865245"/>
            <a:ext cx="9014460" cy="2888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很多时候，用户会连续访问同一个目录内的多个文件</a:t>
            </a:r>
            <a:r>
              <a:rPr lang="en-US" altLang="zh-CN"/>
              <a:t>(</a:t>
            </a:r>
            <a:r>
              <a:rPr lang="zh-CN" altLang="en-US"/>
              <a:t>比如：接连查看</a:t>
            </a:r>
            <a:r>
              <a:rPr lang="en-US" altLang="zh-CN"/>
              <a:t>“2015-08”</a:t>
            </a:r>
            <a:r>
              <a:rPr lang="zh-CN" altLang="en-US"/>
              <a:t>目录内的多个照片文件</a:t>
            </a:r>
            <a:r>
              <a:rPr lang="en-US" altLang="zh-CN"/>
              <a:t>)</a:t>
            </a:r>
            <a:r>
              <a:rPr lang="zh-CN" altLang="en-US"/>
              <a:t>，显然，每次都从根目录开始查找，是很低效的。因此可以设置一个</a:t>
            </a:r>
            <a:r>
              <a:rPr lang="en-US" altLang="zh-CN"/>
              <a:t>“</a:t>
            </a:r>
            <a:r>
              <a:rPr lang="zh-CN" altLang="en-US">
                <a:solidFill>
                  <a:srgbClr val="C00000"/>
                </a:solidFill>
              </a:rPr>
              <a:t>当前目录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例如，</a:t>
            </a:r>
            <a:r>
              <a:rPr lang="zh-CN" altLang="en-US">
                <a:solidFill>
                  <a:schemeClr val="tx1"/>
                </a:solidFill>
              </a:rPr>
              <a:t>此时已经打开了照片的目录文件，也就是说，这张目录表已调入内存，那么可以把它设置为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当前目录</a:t>
            </a:r>
            <a:r>
              <a:rPr lang="en-US" altLang="zh-CN">
                <a:solidFill>
                  <a:schemeClr val="tx1"/>
                </a:solidFill>
              </a:rPr>
              <a:t>”。当用户想要访问某个文件时，可以使用</a:t>
            </a:r>
            <a:r>
              <a:rPr lang="en-US" altLang="zh-CN">
                <a:solidFill>
                  <a:srgbClr val="C00000"/>
                </a:solidFill>
              </a:rPr>
              <a:t>从当前目录出发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rgbClr val="C00000"/>
                </a:solidFill>
              </a:rPr>
              <a:t>相对路径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linux</a:t>
            </a:r>
            <a:r>
              <a:rPr lang="zh-CN" altLang="en-US">
                <a:solidFill>
                  <a:schemeClr val="tx1"/>
                </a:solidFill>
              </a:rPr>
              <a:t>中，</a:t>
            </a:r>
            <a:r>
              <a:rPr lang="en-US" altLang="zh-CN">
                <a:solidFill>
                  <a:schemeClr val="tx1"/>
                </a:solidFill>
              </a:rPr>
              <a:t>“.”</a:t>
            </a:r>
            <a:r>
              <a:rPr lang="zh-CN" altLang="en-US">
                <a:solidFill>
                  <a:schemeClr val="tx1"/>
                </a:solidFill>
              </a:rPr>
              <a:t>表示当前目录，因此如果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照片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是当前目录，则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自拍</a:t>
            </a:r>
            <a:r>
              <a:rPr lang="en-US" altLang="zh-CN">
                <a:solidFill>
                  <a:schemeClr val="tx1"/>
                </a:solidFill>
              </a:rPr>
              <a:t>.jpg”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zh-CN" altLang="en-US">
                <a:solidFill>
                  <a:srgbClr val="C00000"/>
                </a:solidFill>
              </a:rPr>
              <a:t>相对路径为：</a:t>
            </a:r>
            <a:r>
              <a:rPr lang="en-US" altLang="zh-CN">
                <a:solidFill>
                  <a:srgbClr val="C00000"/>
                </a:solidFill>
              </a:rPr>
              <a:t>“./2015-08/</a:t>
            </a:r>
            <a:r>
              <a:rPr lang="zh-CN" altLang="en-US">
                <a:solidFill>
                  <a:srgbClr val="C00000"/>
                </a:solidFill>
              </a:rPr>
              <a:t>自拍</a:t>
            </a:r>
            <a:r>
              <a:rPr lang="en-US" altLang="zh-CN">
                <a:solidFill>
                  <a:srgbClr val="C00000"/>
                </a:solidFill>
              </a:rPr>
              <a:t>.jpg”</a:t>
            </a:r>
            <a:r>
              <a:rPr lang="zh-CN" altLang="en-US">
                <a:solidFill>
                  <a:schemeClr val="tx1"/>
                </a:solidFill>
              </a:rPr>
              <a:t>。从当前路径出发，只需要查询内存中的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照片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目录表，即可知道</a:t>
            </a:r>
            <a:r>
              <a:rPr lang="en-US" altLang="zh-CN">
                <a:solidFill>
                  <a:schemeClr val="tx1"/>
                </a:solidFill>
              </a:rPr>
              <a:t>“2015-08”</a:t>
            </a:r>
            <a:r>
              <a:rPr lang="zh-CN" altLang="en-US">
                <a:solidFill>
                  <a:schemeClr val="tx1"/>
                </a:solidFill>
              </a:rPr>
              <a:t>目录表的存放位置，从外存中调入该目录，即可知道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自拍</a:t>
            </a:r>
            <a:r>
              <a:rPr lang="en-US" altLang="zh-CN">
                <a:solidFill>
                  <a:schemeClr val="tx1"/>
                </a:solidFill>
              </a:rPr>
              <a:t>.jpg”</a:t>
            </a:r>
            <a:r>
              <a:rPr lang="zh-CN" altLang="en-US">
                <a:solidFill>
                  <a:schemeClr val="tx1"/>
                </a:solidFill>
              </a:rPr>
              <a:t>存放的</a:t>
            </a:r>
            <a:r>
              <a:rPr lang="zh-CN" altLang="en-US">
                <a:solidFill>
                  <a:schemeClr val="tx1"/>
                </a:solidFill>
              </a:rPr>
              <a:t>位置了。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综上，引入当前目录和相对路径后，磁盘</a:t>
            </a:r>
            <a:r>
              <a:rPr lang="en-US" altLang="zh-CN">
                <a:solidFill>
                  <a:schemeClr val="tx1"/>
                </a:solidFill>
              </a:rPr>
              <a:t>I/O</a:t>
            </a:r>
            <a:r>
              <a:rPr lang="zh-CN" altLang="en-US">
                <a:solidFill>
                  <a:schemeClr val="tx1"/>
                </a:solidFill>
              </a:rPr>
              <a:t>的次数减少了。这就提升了访问文件的</a:t>
            </a:r>
            <a:r>
              <a:rPr lang="zh-CN" altLang="en-US">
                <a:solidFill>
                  <a:schemeClr val="tx1"/>
                </a:solidFill>
              </a:rPr>
              <a:t>效率。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2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多级目录结构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6515735" y="332105"/>
            <a:ext cx="2057400" cy="432435"/>
          </a:xfrm>
          <a:prstGeom prst="wedgeRoundRectCallout">
            <a:avLst>
              <a:gd name="adj1" fmla="val -59799"/>
              <a:gd name="adj2" fmla="val 482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又称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树形目录结构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560" y="1052830"/>
            <a:ext cx="89973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2000">
                <a:solidFill>
                  <a:srgbClr val="C00000"/>
                </a:solidFill>
                <a:sym typeface="+mn-ea"/>
              </a:rPr>
              <a:t>树形目录结构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可以很方便地对文件进行分类，层次结构清晰，也能更有效地进行文件的管理和保护。但是树形结构</a:t>
            </a:r>
            <a:r>
              <a:rPr lang="zh-CN" altLang="en-US" sz="2000">
                <a:solidFill>
                  <a:srgbClr val="C00000"/>
                </a:solidFill>
                <a:sym typeface="+mn-ea"/>
              </a:rPr>
              <a:t>不便于实现文件的共享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。为此，提出了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sz="2000">
                <a:solidFill>
                  <a:srgbClr val="C00000"/>
                </a:solidFill>
                <a:sym typeface="+mn-ea"/>
              </a:rPr>
              <a:t>无环图目录结构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1460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无环图目录结构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04140" y="4145915"/>
            <a:ext cx="9004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可以用不同的文件名指向同一个文件</a:t>
            </a:r>
            <a:r>
              <a:rPr lang="zh-CN" altLang="en-US"/>
              <a:t>，甚至可以指向同一个目录</a:t>
            </a:r>
            <a:r>
              <a:rPr lang="en-US" altLang="zh-CN"/>
              <a:t>(</a:t>
            </a:r>
            <a:r>
              <a:rPr lang="zh-CN" altLang="en-US"/>
              <a:t>共享同一目录下的所有内容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因此，需要为</a:t>
            </a:r>
            <a:r>
              <a:rPr lang="zh-CN" altLang="en-US">
                <a:solidFill>
                  <a:srgbClr val="C00000"/>
                </a:solidFill>
              </a:rPr>
              <a:t>每个共享节点设置一个共享计数器</a:t>
            </a:r>
            <a:r>
              <a:rPr lang="zh-CN" altLang="en-US"/>
              <a:t>，用于记录此时有多少个地方在共享该结点。用户提出删除节点的请求时，只是删除该用户的</a:t>
            </a:r>
            <a:r>
              <a:rPr lang="en-US" altLang="zh-CN"/>
              <a:t>FCB</a:t>
            </a:r>
            <a:r>
              <a:rPr lang="zh-CN" altLang="en-US"/>
              <a:t>、并使</a:t>
            </a:r>
            <a:r>
              <a:rPr lang="zh-CN" altLang="en-US">
                <a:solidFill>
                  <a:srgbClr val="C00000"/>
                </a:solidFill>
              </a:rPr>
              <a:t>共享计数器减</a:t>
            </a:r>
            <a:r>
              <a:rPr lang="en-US" altLang="zh-CN">
                <a:solidFill>
                  <a:srgbClr val="C00000"/>
                </a:solidFill>
              </a:rPr>
              <a:t>1</a:t>
            </a:r>
            <a:r>
              <a:rPr lang="zh-CN" altLang="en-US"/>
              <a:t>，并不会直接删除共享</a:t>
            </a:r>
            <a:r>
              <a:rPr lang="zh-CN" altLang="en-US"/>
              <a:t>结点。</a:t>
            </a:r>
            <a:endParaRPr lang="zh-CN" altLang="en-US"/>
          </a:p>
          <a:p>
            <a:r>
              <a:rPr lang="zh-CN" altLang="en-US"/>
              <a:t>注意：共享文件不同于复制文件。在</a:t>
            </a:r>
            <a:r>
              <a:rPr lang="zh-CN" altLang="en-US">
                <a:solidFill>
                  <a:srgbClr val="C00000"/>
                </a:solidFill>
              </a:rPr>
              <a:t>共享文件中，由于各用户指向的是同一个文件，因此只要其中一个用户修改了文件数据，那么所有用户都可以看到文件数据的变化。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20" r="1158" b="1706"/>
          <a:stretch>
            <a:fillRect/>
          </a:stretch>
        </p:blipFill>
        <p:spPr>
          <a:xfrm>
            <a:off x="251460" y="908685"/>
            <a:ext cx="6589395" cy="310134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647815" y="836930"/>
            <a:ext cx="2460625" cy="1793240"/>
          </a:xfrm>
          <a:prstGeom prst="wedgeRoundRectCallout">
            <a:avLst>
              <a:gd name="adj1" fmla="val -77251"/>
              <a:gd name="adj2" fmla="val 4815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在树形目录结构的基础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上，增加一些指向同一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节点的有向边，使整个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目录成为一个有向无环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图。可以更方便地实现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多个用户间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的文件共享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724525" y="3141345"/>
            <a:ext cx="1269365" cy="575945"/>
          </a:xfrm>
          <a:prstGeom prst="wedgeRoundRectCallout">
            <a:avLst>
              <a:gd name="adj1" fmla="val -46753"/>
              <a:gd name="adj2" fmla="val -69955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共享计数器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Rectangle 2"/>
          <p:cNvSpPr>
            <a:spLocks noGrp="1"/>
          </p:cNvSpPr>
          <p:nvPr>
            <p:ph type="title"/>
          </p:nvPr>
        </p:nvSpPr>
        <p:spPr>
          <a:xfrm>
            <a:off x="2987675" y="549275"/>
            <a:ext cx="2855595" cy="457200"/>
          </a:xfrm>
        </p:spPr>
        <p:txBody>
          <a:bodyPr wrap="square" lIns="91440" tIns="45720" rIns="91440" bIns="45720" anchor="ctr" anchorCtr="0"/>
          <a:p>
            <a:pPr algn="ctr" eaLnBrk="1" hangingPunct="1"/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目录查询技术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endParaRPr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0418" name="Rectangle 3"/>
          <p:cNvSpPr>
            <a:spLocks noGrp="1"/>
          </p:cNvSpPr>
          <p:nvPr>
            <p:ph idx="1"/>
          </p:nvPr>
        </p:nvSpPr>
        <p:spPr>
          <a:xfrm>
            <a:off x="35560" y="1060450"/>
            <a:ext cx="9144000" cy="2856230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sz="2400" dirty="0"/>
              <a:t>当用户访问一个已存在文件时：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目录查询-〉</a:t>
            </a:r>
            <a:r>
              <a:rPr lang="en-US" altLang="zh-CN" sz="2400" dirty="0"/>
              <a:t>FCB(I-node)-〉</a:t>
            </a:r>
            <a:r>
              <a:rPr lang="zh-CN" altLang="en-US" sz="2400" dirty="0"/>
              <a:t>文件的物理地址（盘块号）-〉文件的物理位置（柱面、磁头号、扇区号）。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查寻方法：</a:t>
            </a:r>
            <a:endParaRPr lang="zh-CN" altLang="en-US" sz="2400" dirty="0"/>
          </a:p>
          <a:p>
            <a:pPr lvl="2" eaLnBrk="1" hangingPunct="1"/>
            <a:r>
              <a:rPr lang="zh-CN" altLang="en-US" sz="2400" dirty="0"/>
              <a:t>线性查询</a:t>
            </a:r>
            <a:endParaRPr lang="zh-CN" altLang="en-US" sz="2400" dirty="0"/>
          </a:p>
          <a:p>
            <a:pPr lvl="2" eaLnBrk="1" hangingPunct="1"/>
            <a:r>
              <a:rPr lang="en-US" altLang="zh-CN" sz="2400" dirty="0"/>
              <a:t>Hash</a:t>
            </a:r>
            <a:r>
              <a:rPr lang="zh-CN" altLang="en-US" sz="2400" dirty="0"/>
              <a:t>方法</a:t>
            </a:r>
            <a:endParaRPr lang="en-US" altLang="zh-CN" sz="2400" dirty="0"/>
          </a:p>
        </p:txBody>
      </p:sp>
      <p:sp>
        <p:nvSpPr>
          <p:cNvPr id="18433" name="Rectangle 2"/>
          <p:cNvSpPr>
            <a:spLocks noGrp="1"/>
          </p:cNvSpPr>
          <p:nvPr/>
        </p:nvSpPr>
        <p:spPr>
          <a:xfrm>
            <a:off x="0" y="1460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3"/>
          <p:cNvSpPr/>
          <p:nvPr/>
        </p:nvSpPr>
        <p:spPr>
          <a:xfrm>
            <a:off x="2066925" y="1404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1443" name="Object 4"/>
          <p:cNvGraphicFramePr>
            <a:graphicFrameLocks noChangeAspect="1"/>
          </p:cNvGraphicFramePr>
          <p:nvPr/>
        </p:nvGraphicFramePr>
        <p:xfrm>
          <a:off x="-141605" y="-53975"/>
          <a:ext cx="9436735" cy="682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5299710" imgH="4272915" progId="Visio.Drawing.11">
                  <p:embed/>
                </p:oleObj>
              </mc:Choice>
              <mc:Fallback>
                <p:oleObj name="" r:id="rId1" imgW="5299710" imgH="427291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141605" y="-53975"/>
                        <a:ext cx="9436735" cy="682371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例：文件系统中，文件访问控制信息存储的合理位置是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A FCB    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 FAT   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C </a:t>
            </a:r>
            <a:r>
              <a:rPr lang="zh-CN" altLang="en-US" dirty="0"/>
              <a:t>用户口令表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D </a:t>
            </a:r>
            <a:r>
              <a:rPr lang="zh-CN" altLang="en-US" dirty="0"/>
              <a:t>系统注册表</a:t>
            </a:r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</a:rPr>
              <a:t>A</a:t>
            </a:r>
            <a:endParaRPr lang="zh-CN" altLang="en-US" dirty="0">
              <a:solidFill>
                <a:srgbClr val="C00000"/>
              </a:solidFill>
            </a:endParaRPr>
          </a:p>
          <a:p>
            <a:pPr eaLnBrk="1" hangingPunct="1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433" name="Rectangle 2"/>
          <p:cNvSpPr>
            <a:spLocks noGrp="1"/>
          </p:cNvSpPr>
          <p:nvPr/>
        </p:nvSpPr>
        <p:spPr>
          <a:xfrm>
            <a:off x="0" y="1460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76250"/>
            <a:ext cx="9144000" cy="419735"/>
          </a:xfrm>
        </p:spPr>
        <p:txBody>
          <a:bodyPr/>
          <a:p>
            <a:pPr marL="0" indent="0" algn="ctr">
              <a:buNone/>
            </a:pPr>
            <a:r>
              <a:rPr lang="en-US" altLang="zh-CN" sz="2400"/>
              <a:t>Windows</a:t>
            </a:r>
            <a:r>
              <a:rPr lang="zh-CN" altLang="en-US" sz="2400"/>
              <a:t>操作系统的文件应该具备哪些属性？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412875"/>
            <a:ext cx="5045075" cy="3818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1124585"/>
            <a:ext cx="3677920" cy="4616450"/>
          </a:xfrm>
          <a:prstGeom prst="rect">
            <a:avLst/>
          </a:prstGeom>
        </p:spPr>
      </p:pic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Rectangle 2"/>
          <p:cNvSpPr>
            <a:spLocks noGrp="1"/>
          </p:cNvSpPr>
          <p:nvPr>
            <p:ph idx="1"/>
          </p:nvPr>
        </p:nvSpPr>
        <p:spPr>
          <a:xfrm>
            <a:off x="0" y="531495"/>
            <a:ext cx="9144000" cy="586930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例：设置当前工作目录的主要目的是：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A </a:t>
            </a:r>
            <a:r>
              <a:rPr lang="zh-CN" altLang="en-US" dirty="0"/>
              <a:t>节省外存空间    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B </a:t>
            </a:r>
            <a:r>
              <a:rPr lang="zh-CN" altLang="en-US" dirty="0"/>
              <a:t>节省内存空间 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C </a:t>
            </a:r>
            <a:r>
              <a:rPr lang="zh-CN" altLang="en-US" dirty="0"/>
              <a:t>加快文件检索的速度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D </a:t>
            </a:r>
            <a:r>
              <a:rPr lang="zh-CN" altLang="en-US" dirty="0"/>
              <a:t>加快文件的读写速度</a:t>
            </a:r>
            <a:endParaRPr lang="zh-CN" altLang="en-US" dirty="0"/>
          </a:p>
          <a:p>
            <a:pPr lvl="1" eaLnBrk="1" hangingPunct="1"/>
            <a:endParaRPr lang="zh-CN" altLang="en-US" dirty="0"/>
          </a:p>
          <a:p>
            <a:pPr lvl="1" eaLnBrk="1" hangingPunct="1"/>
            <a:endParaRPr lang="zh-CN" altLang="en-US" dirty="0"/>
          </a:p>
          <a:p>
            <a:pPr lvl="1" eaLnBrk="1" hangingPunct="1"/>
            <a:r>
              <a:rPr lang="en-US" altLang="zh-CN" dirty="0">
                <a:solidFill>
                  <a:srgbClr val="C00000"/>
                </a:solidFill>
              </a:rPr>
              <a:t>C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8433" name="Rectangle 2"/>
          <p:cNvSpPr>
            <a:spLocks noGrp="1"/>
          </p:cNvSpPr>
          <p:nvPr/>
        </p:nvSpPr>
        <p:spPr>
          <a:xfrm>
            <a:off x="0" y="1460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Rectangle 2"/>
          <p:cNvSpPr>
            <a:spLocks noGrp="1"/>
          </p:cNvSpPr>
          <p:nvPr>
            <p:ph idx="1"/>
          </p:nvPr>
        </p:nvSpPr>
        <p:spPr>
          <a:xfrm>
            <a:off x="323850" y="607060"/>
            <a:ext cx="8496300" cy="606234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索引结点（</a:t>
            </a:r>
            <a:r>
              <a:rPr lang="en-US" altLang="zh-CN" dirty="0"/>
              <a:t>I-node）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1</a:t>
            </a:r>
            <a:r>
              <a:rPr lang="zh-CN" altLang="en-US" dirty="0"/>
              <a:t>）索引结点的引入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在</a:t>
            </a:r>
            <a:r>
              <a:rPr lang="en-US" altLang="zh-CN" dirty="0"/>
              <a:t>UNIX</a:t>
            </a:r>
            <a:r>
              <a:rPr lang="zh-CN" altLang="en-US" dirty="0"/>
              <a:t>中，将文件名和文件描述信息分开存放，即将</a:t>
            </a:r>
            <a:r>
              <a:rPr lang="en-US" altLang="zh-CN" dirty="0"/>
              <a:t>FCB</a:t>
            </a:r>
            <a:r>
              <a:rPr lang="zh-CN" altLang="en-US" dirty="0"/>
              <a:t>拆分为两部分：</a:t>
            </a:r>
            <a:endParaRPr lang="zh-CN" altLang="en-US" dirty="0"/>
          </a:p>
          <a:p>
            <a:pPr lvl="3" eaLnBrk="1" hangingPunct="1"/>
            <a:r>
              <a:rPr lang="zh-CN" altLang="en-US" dirty="0"/>
              <a:t>①</a:t>
            </a:r>
            <a:r>
              <a:rPr lang="zh-CN" altLang="en-US" dirty="0">
                <a:latin typeface="宋体" panose="02010600030101010101" pitchFamily="2" charset="-122"/>
              </a:rPr>
              <a:t>文件目录部分：文件名字（字符）、索引结点编号（指针）</a:t>
            </a:r>
            <a:endParaRPr lang="zh-CN" altLang="en-US" dirty="0"/>
          </a:p>
          <a:p>
            <a:pPr lvl="3" eaLnBrk="1" hangingPunct="1"/>
            <a:r>
              <a:rPr lang="zh-CN" altLang="en-US" dirty="0"/>
              <a:t>② </a:t>
            </a:r>
            <a:r>
              <a:rPr lang="en-US" altLang="zh-CN" dirty="0">
                <a:latin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</a:rPr>
              <a:t>结点：记录文件描述信息的部分（除去文件名）的数据结构。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好处：加速文件名的检索。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1460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索引结点</a:t>
            </a:r>
            <a:r>
              <a:rPr lang="en-US" altLang="zh-CN" sz="2400"/>
              <a:t>(FCB</a:t>
            </a:r>
            <a:r>
              <a:rPr lang="zh-CN" altLang="en-US" sz="2400"/>
              <a:t>的改进</a:t>
            </a:r>
            <a:r>
              <a:rPr lang="en-US" altLang="zh-CN" sz="2400"/>
              <a:t>)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962025"/>
            <a:ext cx="6418580" cy="263652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6516370" y="1060450"/>
            <a:ext cx="2628265" cy="2006600"/>
          </a:xfrm>
          <a:prstGeom prst="wedgeRoundRectCallout">
            <a:avLst>
              <a:gd name="adj1" fmla="val -54759"/>
              <a:gd name="adj2" fmla="val 3050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其实只要在查找各级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录的过程中只需要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用到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这个信息，只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有文件名匹配时，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才需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要读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出文件的其他信息。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因此可以考虑让目录表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精简，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提升效率。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166" t="1613"/>
          <a:stretch>
            <a:fillRect/>
          </a:stretch>
        </p:blipFill>
        <p:spPr>
          <a:xfrm>
            <a:off x="683260" y="3860800"/>
            <a:ext cx="2804160" cy="2213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67810" y="3789045"/>
            <a:ext cx="600710" cy="62293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>
            <a:endCxn id="6" idx="1"/>
          </p:cNvCxnSpPr>
          <p:nvPr/>
        </p:nvCxnSpPr>
        <p:spPr>
          <a:xfrm flipV="1">
            <a:off x="3415030" y="4100830"/>
            <a:ext cx="652780" cy="12268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圆角矩形标注 7"/>
          <p:cNvSpPr/>
          <p:nvPr/>
        </p:nvSpPr>
        <p:spPr>
          <a:xfrm>
            <a:off x="5003800" y="3861435"/>
            <a:ext cx="1393190" cy="1221740"/>
          </a:xfrm>
          <a:prstGeom prst="wedgeRoundRectCallout">
            <a:avLst>
              <a:gd name="adj1" fmla="val -69097"/>
              <a:gd name="adj2" fmla="val -178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之外的文件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描述信息都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放到这里来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6" grpId="1" animBg="1"/>
      <p:bldP spid="8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853055"/>
            <a:ext cx="897636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思考有何好处？</a:t>
            </a:r>
            <a:endParaRPr lang="zh-CN" altLang="en-US" sz="2000"/>
          </a:p>
          <a:p>
            <a:r>
              <a:rPr lang="zh-CN" altLang="en-US" sz="2000"/>
              <a:t>假设一个</a:t>
            </a:r>
            <a:r>
              <a:rPr lang="en-US" altLang="zh-CN" sz="2000"/>
              <a:t>FCB</a:t>
            </a:r>
            <a:r>
              <a:rPr lang="zh-CN" altLang="en-US" sz="2000"/>
              <a:t>是</a:t>
            </a:r>
            <a:r>
              <a:rPr lang="en-US" altLang="zh-CN" sz="2000"/>
              <a:t>64B</a:t>
            </a:r>
            <a:r>
              <a:rPr lang="zh-CN" altLang="en-US" sz="2000"/>
              <a:t>，磁盘块的大小为</a:t>
            </a:r>
            <a:r>
              <a:rPr lang="en-US" altLang="zh-CN" sz="2000"/>
              <a:t>1KB</a:t>
            </a:r>
            <a:r>
              <a:rPr lang="zh-CN" altLang="en-US" sz="2000"/>
              <a:t>，则每个盘块中只能存放</a:t>
            </a:r>
            <a:r>
              <a:rPr lang="en-US" altLang="zh-CN" sz="2000"/>
              <a:t>16</a:t>
            </a:r>
            <a:r>
              <a:rPr lang="zh-CN" altLang="en-US" sz="2000"/>
              <a:t>个</a:t>
            </a:r>
            <a:r>
              <a:rPr lang="en-US" altLang="zh-CN" sz="2000"/>
              <a:t>FCB</a:t>
            </a:r>
            <a:r>
              <a:rPr lang="zh-CN" altLang="en-US" sz="2000"/>
              <a:t>。若一个文件目录中共有</a:t>
            </a:r>
            <a:r>
              <a:rPr lang="en-US" altLang="zh-CN" sz="2000"/>
              <a:t>640</a:t>
            </a:r>
            <a:r>
              <a:rPr lang="zh-CN" altLang="en-US" sz="2000"/>
              <a:t>个目录项，则共需要占用</a:t>
            </a:r>
            <a:r>
              <a:rPr lang="en-US" altLang="zh-CN" sz="2000"/>
              <a:t>640/16=40</a:t>
            </a:r>
            <a:r>
              <a:rPr lang="zh-CN" altLang="en-US" sz="2000"/>
              <a:t>个盘块。因此按照某文件名检索该目录，平均需要查询</a:t>
            </a:r>
            <a:r>
              <a:rPr lang="en-US" altLang="zh-CN" sz="2000"/>
              <a:t>320</a:t>
            </a:r>
            <a:r>
              <a:rPr lang="zh-CN" altLang="en-US" sz="2000"/>
              <a:t>个目录项，</a:t>
            </a:r>
            <a:r>
              <a:rPr lang="zh-CN" altLang="en-US" sz="2000">
                <a:solidFill>
                  <a:srgbClr val="C00000"/>
                </a:solidFill>
              </a:rPr>
              <a:t>平均需要启动磁盘</a:t>
            </a:r>
            <a:r>
              <a:rPr lang="en-US" altLang="zh-CN" sz="2000">
                <a:solidFill>
                  <a:srgbClr val="C00000"/>
                </a:solidFill>
              </a:rPr>
              <a:t>20</a:t>
            </a:r>
            <a:r>
              <a:rPr lang="zh-CN" altLang="en-US" sz="2000">
                <a:solidFill>
                  <a:srgbClr val="C00000"/>
                </a:solidFill>
              </a:rPr>
              <a:t>次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每次磁盘</a:t>
            </a:r>
            <a:r>
              <a:rPr lang="en-US" altLang="zh-CN" sz="2000">
                <a:solidFill>
                  <a:srgbClr val="C00000"/>
                </a:solidFill>
              </a:rPr>
              <a:t>I/O</a:t>
            </a:r>
            <a:r>
              <a:rPr lang="zh-CN" altLang="en-US" sz="2000">
                <a:solidFill>
                  <a:srgbClr val="C00000"/>
                </a:solidFill>
              </a:rPr>
              <a:t>读入一块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若使用索引节点机制，文件名占</a:t>
            </a:r>
            <a:r>
              <a:rPr lang="en-US" altLang="zh-CN" sz="2000"/>
              <a:t>14B</a:t>
            </a:r>
            <a:r>
              <a:rPr lang="zh-CN" altLang="en-US" sz="2000"/>
              <a:t>，索引节点指针占</a:t>
            </a:r>
            <a:r>
              <a:rPr lang="en-US" altLang="zh-CN" sz="2000"/>
              <a:t>2B</a:t>
            </a:r>
            <a:r>
              <a:rPr lang="zh-CN" altLang="en-US" sz="2000"/>
              <a:t>，则每个盘块可存放</a:t>
            </a:r>
            <a:r>
              <a:rPr lang="en-US" altLang="zh-CN" sz="2000"/>
              <a:t>64</a:t>
            </a:r>
            <a:r>
              <a:rPr lang="zh-CN" altLang="en-US" sz="2000"/>
              <a:t>个目录项，那么按照文件名检索目录</a:t>
            </a:r>
            <a:r>
              <a:rPr lang="zh-CN" altLang="en-US" sz="2000">
                <a:solidFill>
                  <a:srgbClr val="C00000"/>
                </a:solidFill>
              </a:rPr>
              <a:t>平均只需要读入</a:t>
            </a:r>
            <a:r>
              <a:rPr lang="en-US" altLang="zh-CN" sz="2000">
                <a:solidFill>
                  <a:srgbClr val="C00000"/>
                </a:solidFill>
              </a:rPr>
              <a:t>320/64=5</a:t>
            </a:r>
            <a:r>
              <a:rPr lang="zh-CN" altLang="en-US" sz="2000">
                <a:solidFill>
                  <a:srgbClr val="C00000"/>
                </a:solidFill>
              </a:rPr>
              <a:t>个磁盘块</a:t>
            </a:r>
            <a:r>
              <a:rPr lang="zh-CN" altLang="en-US" sz="2000"/>
              <a:t>。显然，这</a:t>
            </a:r>
            <a:r>
              <a:rPr lang="zh-CN" altLang="en-US" sz="2000">
                <a:solidFill>
                  <a:srgbClr val="C00000"/>
                </a:solidFill>
              </a:rPr>
              <a:t>将大大提升文件检索速度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C00000"/>
                </a:solidFill>
              </a:rPr>
              <a:t>综上，</a:t>
            </a:r>
            <a:r>
              <a:rPr lang="zh-CN" altLang="en-US" sz="2000">
                <a:solidFill>
                  <a:schemeClr val="tx1"/>
                </a:solidFill>
              </a:rPr>
              <a:t>将文件控制块</a:t>
            </a:r>
            <a:r>
              <a:rPr lang="en-US" altLang="zh-CN" sz="2000">
                <a:solidFill>
                  <a:schemeClr val="tx1"/>
                </a:solidFill>
              </a:rPr>
              <a:t>(FCB)</a:t>
            </a:r>
            <a:r>
              <a:rPr lang="zh-CN" altLang="en-US" sz="2000">
                <a:solidFill>
                  <a:schemeClr val="tx1"/>
                </a:solidFill>
              </a:rPr>
              <a:t>中的除文件名之外的所有冗余信息全部放入索引节点，能够提升文件检索速度。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66" t="1613"/>
          <a:stretch>
            <a:fillRect/>
          </a:stretch>
        </p:blipFill>
        <p:spPr>
          <a:xfrm>
            <a:off x="1907540" y="534670"/>
            <a:ext cx="2804160" cy="2213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92090" y="462915"/>
            <a:ext cx="600710" cy="62293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228080" y="535305"/>
            <a:ext cx="1393190" cy="1221740"/>
          </a:xfrm>
          <a:prstGeom prst="wedgeRoundRectCallout">
            <a:avLst>
              <a:gd name="adj1" fmla="val -69097"/>
              <a:gd name="adj2" fmla="val -178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之外的文件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描述信息都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放到这里来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6" grpId="1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66" t="1613"/>
          <a:stretch>
            <a:fillRect/>
          </a:stretch>
        </p:blipFill>
        <p:spPr>
          <a:xfrm>
            <a:off x="1835785" y="692785"/>
            <a:ext cx="2804160" cy="2213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20335" y="621030"/>
            <a:ext cx="600710" cy="62293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156325" y="693420"/>
            <a:ext cx="1393190" cy="1221740"/>
          </a:xfrm>
          <a:prstGeom prst="wedgeRoundRectCallout">
            <a:avLst>
              <a:gd name="adj1" fmla="val -69097"/>
              <a:gd name="adj2" fmla="val -178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之外的文件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描述信息都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放到这里来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315" y="3285490"/>
            <a:ext cx="88950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当找到文件名对应的目录项时，才需要将索引结点调入内存，索引结点中记录了文件的各种信息，包括文件在外存中的存放位置，根据</a:t>
            </a:r>
            <a:r>
              <a:rPr lang="en-US" altLang="zh-CN" sz="2000"/>
              <a:t>“</a:t>
            </a:r>
            <a:r>
              <a:rPr lang="zh-CN" altLang="en-US" sz="2000"/>
              <a:t>存放位置</a:t>
            </a:r>
            <a:r>
              <a:rPr lang="en-US" altLang="zh-CN" sz="2000"/>
              <a:t>”</a:t>
            </a:r>
            <a:r>
              <a:rPr lang="zh-CN" altLang="en-US" sz="2000"/>
              <a:t>即可找到文件。</a:t>
            </a:r>
            <a:endParaRPr lang="zh-CN" altLang="en-US" sz="2000"/>
          </a:p>
          <a:p>
            <a:r>
              <a:rPr lang="zh-CN" altLang="en-US" sz="2000"/>
              <a:t>存放在</a:t>
            </a:r>
            <a:r>
              <a:rPr lang="zh-CN" altLang="en-US" sz="2000">
                <a:solidFill>
                  <a:srgbClr val="C00000"/>
                </a:solidFill>
              </a:rPr>
              <a:t>外存中</a:t>
            </a:r>
            <a:r>
              <a:rPr lang="zh-CN" altLang="en-US" sz="2000"/>
              <a:t>的索引结点称为</a:t>
            </a:r>
            <a:r>
              <a:rPr lang="en-US" altLang="zh-CN" sz="2000"/>
              <a:t>“</a:t>
            </a:r>
            <a:r>
              <a:rPr lang="zh-CN" altLang="en-US" sz="2000">
                <a:solidFill>
                  <a:srgbClr val="C00000"/>
                </a:solidFill>
              </a:rPr>
              <a:t>磁盘索引结点</a:t>
            </a:r>
            <a:r>
              <a:rPr lang="en-US" altLang="zh-CN" sz="2000"/>
              <a:t>”</a:t>
            </a:r>
            <a:r>
              <a:rPr lang="zh-CN" altLang="en-US" sz="2000"/>
              <a:t>，当索引节点放入内存后称为</a:t>
            </a:r>
            <a:r>
              <a:rPr lang="en-US" altLang="zh-CN" sz="2000"/>
              <a:t>“</a:t>
            </a:r>
            <a:r>
              <a:rPr lang="zh-CN" altLang="en-US" sz="2000">
                <a:solidFill>
                  <a:srgbClr val="C00000"/>
                </a:solidFill>
              </a:rPr>
              <a:t>内存索引节点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  <a:p>
            <a:r>
              <a:rPr lang="zh-CN" altLang="en-US" sz="2000"/>
              <a:t>相比之下</a:t>
            </a:r>
            <a:r>
              <a:rPr lang="zh-CN" altLang="en-US" sz="2000">
                <a:solidFill>
                  <a:srgbClr val="C00000"/>
                </a:solidFill>
              </a:rPr>
              <a:t>内存索引节点中需要增加一些信息</a:t>
            </a:r>
            <a:r>
              <a:rPr lang="zh-CN" altLang="en-US" sz="2000"/>
              <a:t>，比如：文件是否被修改、此时有几个进程正在访问该文件</a:t>
            </a:r>
            <a:r>
              <a:rPr lang="zh-CN" altLang="en-US" sz="2000"/>
              <a:t>等。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Rectangle 2"/>
          <p:cNvSpPr>
            <a:spLocks noGrp="1"/>
          </p:cNvSpPr>
          <p:nvPr>
            <p:ph idx="1"/>
          </p:nvPr>
        </p:nvSpPr>
        <p:spPr>
          <a:xfrm>
            <a:off x="323850" y="549275"/>
            <a:ext cx="8496300" cy="6119813"/>
          </a:xfrm>
        </p:spPr>
        <p:txBody>
          <a:bodyPr wrap="square" lIns="91440" tIns="45720" rIns="91440" bIns="45720" anchor="t" anchorCtr="0"/>
          <a:p>
            <a:pPr lvl="0" eaLnBrk="1" hangingPunct="1"/>
            <a:r>
              <a:rPr lang="zh-CN" altLang="en-US" dirty="0">
                <a:solidFill>
                  <a:srgbClr val="FF0000"/>
                </a:solidFill>
                <a:sym typeface="+mn-ea"/>
              </a:rPr>
              <a:t>内存索引结点</a:t>
            </a:r>
            <a:endParaRPr lang="zh-CN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指存放在磁盘上的</a:t>
            </a:r>
            <a:r>
              <a:rPr lang="en-US" altLang="zh-CN" dirty="0"/>
              <a:t>I-node，</a:t>
            </a:r>
            <a:r>
              <a:rPr lang="zh-CN" altLang="en-US" dirty="0"/>
              <a:t>磁盘上每一个文件都有唯一的</a:t>
            </a:r>
            <a:r>
              <a:rPr lang="en-US" altLang="zh-CN" dirty="0"/>
              <a:t>I-node，</a:t>
            </a:r>
            <a:r>
              <a:rPr lang="zh-CN" altLang="en-US" dirty="0"/>
              <a:t>主要内容：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（1）文件主标识：拥有文件的个人或小组标识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（2）文件类型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（3）文件存取权限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（4）文件物理地址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（5）文件长度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（6）文件连接计数（共享）：指向该文件名的指针计数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（7）文件存取时间</a:t>
            </a:r>
            <a:endParaRPr lang="zh-CN" altLang="en-US" dirty="0"/>
          </a:p>
        </p:txBody>
      </p:sp>
      <p:sp>
        <p:nvSpPr>
          <p:cNvPr id="5120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索引结点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2"/>
          <p:cNvSpPr>
            <a:spLocks noGrp="1"/>
          </p:cNvSpPr>
          <p:nvPr>
            <p:ph idx="1"/>
          </p:nvPr>
        </p:nvSpPr>
        <p:spPr>
          <a:xfrm>
            <a:off x="250825" y="620713"/>
            <a:ext cx="8569325" cy="604837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内存索引结点</a:t>
            </a:r>
            <a:endParaRPr lang="zh-CN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当文件打开后，将磁盘上</a:t>
            </a:r>
            <a:r>
              <a:rPr lang="en-US" altLang="zh-CN" dirty="0"/>
              <a:t>I-node</a:t>
            </a:r>
            <a:r>
              <a:rPr lang="zh-CN" altLang="en-US" dirty="0"/>
              <a:t>拷贝到内存，以便使用。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除了上述内容，增加的主要内容：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（1）</a:t>
            </a:r>
            <a:r>
              <a:rPr lang="en-US" altLang="zh-CN" dirty="0"/>
              <a:t>I-node</a:t>
            </a:r>
            <a:r>
              <a:rPr lang="zh-CN" altLang="en-US" dirty="0"/>
              <a:t>编号，即内存</a:t>
            </a:r>
            <a:r>
              <a:rPr lang="en-US" altLang="zh-CN" dirty="0"/>
              <a:t>I-node</a:t>
            </a:r>
            <a:r>
              <a:rPr lang="zh-CN" altLang="en-US" dirty="0"/>
              <a:t>标识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（2）状态：</a:t>
            </a:r>
            <a:r>
              <a:rPr lang="en-US" altLang="zh-CN" dirty="0"/>
              <a:t>I-node</a:t>
            </a:r>
            <a:r>
              <a:rPr lang="zh-CN" altLang="en-US" dirty="0"/>
              <a:t>是否上锁或被修改等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（3）访问计数,多进程共享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（4）文件所在的逻辑设备号</a:t>
            </a:r>
            <a:endParaRPr lang="zh-CN" altLang="en-US" dirty="0"/>
          </a:p>
        </p:txBody>
      </p:sp>
      <p:sp>
        <p:nvSpPr>
          <p:cNvPr id="52226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索引结点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文件共享指系统允许多个用户（进程）共享同一个文件。系统中只保留该共享文件的一份副本。</a:t>
            </a:r>
            <a:endParaRPr lang="zh-CN" altLang="en-US" dirty="0"/>
          </a:p>
          <a:p>
            <a:pPr eaLnBrk="1" hangingPunct="1"/>
            <a:r>
              <a:rPr lang="zh-CN" altLang="en-US" dirty="0"/>
              <a:t>文件共享不仅要实现单机系统的共享，多机系统的共享，还要实现网络范围的共享。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7395" y="1637030"/>
            <a:ext cx="152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文件共享</a:t>
            </a:r>
            <a:endParaRPr lang="zh-CN" altLang="en-US" sz="2400"/>
          </a:p>
        </p:txBody>
      </p:sp>
      <p:sp>
        <p:nvSpPr>
          <p:cNvPr id="5" name="左大括号 4"/>
          <p:cNvSpPr/>
          <p:nvPr/>
        </p:nvSpPr>
        <p:spPr>
          <a:xfrm>
            <a:off x="2268220" y="981075"/>
            <a:ext cx="215900" cy="180022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0020" y="909320"/>
            <a:ext cx="498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基于索引结点的共享方式</a:t>
            </a:r>
            <a:r>
              <a:rPr lang="en-US" altLang="zh-CN" sz="2400"/>
              <a:t>(</a:t>
            </a:r>
            <a:r>
              <a:rPr lang="zh-CN" altLang="en-US" sz="2400"/>
              <a:t>硬链接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2700020" y="2277110"/>
            <a:ext cx="498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基于符号链的共享方式</a:t>
            </a:r>
            <a:r>
              <a:rPr lang="en-US" altLang="zh-CN" sz="2400"/>
              <a:t>(</a:t>
            </a:r>
            <a:r>
              <a:rPr lang="zh-CN" altLang="en-US" sz="2400"/>
              <a:t>软链接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8" name="圆角矩形标注 7"/>
          <p:cNvSpPr/>
          <p:nvPr/>
        </p:nvSpPr>
        <p:spPr>
          <a:xfrm>
            <a:off x="539750" y="3091180"/>
            <a:ext cx="3816350" cy="892810"/>
          </a:xfrm>
          <a:prstGeom prst="wedgeRoundRectCallout">
            <a:avLst>
              <a:gd name="adj1" fmla="val -9750"/>
              <a:gd name="adj2" fmla="val -10583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操作系统为用户提供文件共享功能，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可以让多个用户共享地使用同一个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465" y="4337685"/>
            <a:ext cx="88798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注意：</a:t>
            </a:r>
            <a:r>
              <a:rPr lang="zh-CN" altLang="en-US" sz="2000"/>
              <a:t>多个用户共享同一个文件，意味着系统中只有</a:t>
            </a:r>
            <a:r>
              <a:rPr lang="en-US" altLang="zh-CN" sz="2000"/>
              <a:t>“</a:t>
            </a:r>
            <a:r>
              <a:rPr lang="zh-CN" altLang="en-US" sz="2000"/>
              <a:t>一份</a:t>
            </a:r>
            <a:r>
              <a:rPr lang="en-US" altLang="zh-CN" sz="2000"/>
              <a:t>”</a:t>
            </a:r>
            <a:r>
              <a:rPr lang="zh-CN" altLang="en-US" sz="2000"/>
              <a:t>文件数据。并且只要某个用户修改了该文件的数据，其他用户也可以看到文件数据的变化。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如果多个用户都</a:t>
            </a:r>
            <a:r>
              <a:rPr lang="en-US" altLang="zh-CN" sz="2000"/>
              <a:t>“</a:t>
            </a:r>
            <a:r>
              <a:rPr lang="zh-CN" altLang="en-US" sz="2000"/>
              <a:t>复制</a:t>
            </a:r>
            <a:r>
              <a:rPr lang="en-US" altLang="zh-CN" sz="2000"/>
              <a:t>”</a:t>
            </a:r>
            <a:r>
              <a:rPr lang="zh-CN" altLang="en-US" sz="2000"/>
              <a:t>了同一个文件，那么系统中会有</a:t>
            </a:r>
            <a:r>
              <a:rPr lang="en-US" altLang="zh-CN" sz="2000"/>
              <a:t>“</a:t>
            </a:r>
            <a:r>
              <a:rPr lang="zh-CN" altLang="en-US" sz="2000"/>
              <a:t>好几份</a:t>
            </a:r>
            <a:r>
              <a:rPr lang="en-US" altLang="zh-CN" sz="2000"/>
              <a:t>”</a:t>
            </a:r>
            <a:r>
              <a:rPr lang="zh-CN" altLang="en-US" sz="2000"/>
              <a:t>文件数据。其中一个用户修改了自己的那份文件数据，对其他用户的文件数据</a:t>
            </a:r>
            <a:r>
              <a:rPr lang="zh-CN" altLang="en-US" sz="2000"/>
              <a:t>并没有影响。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基于索引结点的共享方式（硬链接）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35560" y="909320"/>
            <a:ext cx="90874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/>
              <a:t>知识回顾：索引结点，是一种文件目录瘦身策略，由于检索文件时只需用到文件名，因此可以将除了文件名之外的其他信息放到索引结点中。这样目录项就只需要包含</a:t>
            </a:r>
            <a:r>
              <a:rPr lang="zh-CN" altLang="en-US">
                <a:solidFill>
                  <a:srgbClr val="C00000"/>
                </a:solidFill>
              </a:rPr>
              <a:t>文件名、索引结点指针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4935" y="209423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127885" y="1806575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4935" y="355219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120265" y="334518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629910" y="2238375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38465" y="2191385"/>
            <a:ext cx="935990" cy="86423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7680" y="324612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endParaRPr lang="zh-CN" altLang="en-US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4579620" y="2751455"/>
            <a:ext cx="1050290" cy="62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8" idx="3"/>
          </p:cNvCxnSpPr>
          <p:nvPr/>
        </p:nvCxnSpPr>
        <p:spPr>
          <a:xfrm flipV="1">
            <a:off x="7364730" y="2598420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5875655" y="187007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985" y="4619625"/>
            <a:ext cx="914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索引结点中设置一个链接计数变量</a:t>
            </a:r>
            <a:r>
              <a:rPr lang="en-US" altLang="zh-CN"/>
              <a:t>count</a:t>
            </a:r>
            <a:r>
              <a:rPr lang="zh-CN" altLang="en-US"/>
              <a:t>，用于表示链接到本索引结点上的用户目录项</a:t>
            </a:r>
            <a:r>
              <a:rPr lang="zh-CN" altLang="en-US"/>
              <a:t>数。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651375" y="2958465"/>
            <a:ext cx="935990" cy="13677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24130" y="4970145"/>
            <a:ext cx="8950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</a:t>
            </a:r>
            <a:r>
              <a:rPr lang="en-US" altLang="zh-CN"/>
              <a:t>count=2</a:t>
            </a:r>
            <a:r>
              <a:rPr lang="zh-CN" altLang="en-US"/>
              <a:t>，说明此时有两个用户目录项链接到该索引结点上，或者说是有两个用户在</a:t>
            </a:r>
            <a:r>
              <a:rPr lang="zh-CN" altLang="en-US"/>
              <a:t>共享此文件。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130" y="5550535"/>
            <a:ext cx="9071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若一个用户决定</a:t>
            </a:r>
            <a:r>
              <a:rPr lang="en-US" altLang="zh-CN"/>
              <a:t>“</a:t>
            </a:r>
            <a:r>
              <a:rPr lang="zh-CN" altLang="en-US"/>
              <a:t>删除</a:t>
            </a:r>
            <a:r>
              <a:rPr lang="en-US" altLang="zh-CN"/>
              <a:t>”</a:t>
            </a:r>
            <a:r>
              <a:rPr lang="zh-CN" altLang="en-US"/>
              <a:t>该文件，则只是要把用户目录中与该文件对应的目录项删除，且索引结点的</a:t>
            </a:r>
            <a:r>
              <a:rPr lang="en-US" altLang="zh-CN"/>
              <a:t>count</a:t>
            </a:r>
            <a:r>
              <a:rPr lang="zh-CN" altLang="en-US"/>
              <a:t>值减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</a:t>
            </a:r>
            <a:r>
              <a:rPr lang="en-US" altLang="zh-CN"/>
              <a:t>count&gt;0</a:t>
            </a:r>
            <a:r>
              <a:rPr lang="zh-CN" altLang="en-US"/>
              <a:t>，说明还有别的用户要使用该文件，暂时不能把文件数据删除，否则会导致指针悬空。</a:t>
            </a:r>
            <a:r>
              <a:rPr lang="en-US" altLang="zh-CN"/>
              <a:t> </a:t>
            </a:r>
            <a:r>
              <a:rPr lang="zh-CN" altLang="en-US"/>
              <a:t>当</a:t>
            </a:r>
            <a:r>
              <a:rPr lang="en-US" altLang="zh-CN"/>
              <a:t>count=0</a:t>
            </a:r>
            <a:r>
              <a:rPr lang="zh-CN" altLang="en-US"/>
              <a:t>时，系统负责删除</a:t>
            </a:r>
            <a:r>
              <a:rPr lang="zh-CN" altLang="en-US"/>
              <a:t>文件。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6" grpId="0" bldLvl="0" animBg="1"/>
      <p:bldP spid="6" grpId="1" animBg="1"/>
      <p:bldP spid="17" grpId="0"/>
      <p:bldP spid="17" grpId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692785"/>
            <a:ext cx="3014345" cy="4399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2135" y="548640"/>
            <a:ext cx="337185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一个文件有哪些属性？</a:t>
            </a:r>
            <a:endParaRPr lang="zh-CN" altLang="en-US" sz="2000"/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文件名：</a:t>
            </a:r>
            <a:r>
              <a:rPr lang="zh-CN" altLang="en-US" sz="2000"/>
              <a:t>由创建文件的用户决定文件名，主要是为了方便用户找到文件，</a:t>
            </a:r>
            <a:r>
              <a:rPr lang="zh-CN" altLang="en-US" sz="2000">
                <a:solidFill>
                  <a:srgbClr val="C00000"/>
                </a:solidFill>
              </a:rPr>
              <a:t>同一目录下不允许有重名文件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标识符：</a:t>
            </a:r>
            <a:r>
              <a:rPr lang="zh-CN" altLang="en-US" sz="2000">
                <a:solidFill>
                  <a:schemeClr val="tx1"/>
                </a:solidFill>
              </a:rPr>
              <a:t>一个系统内的各文件标识符唯一，对用户来说毫无可读性，因此标识符只是操作系统用于区分各个文件的一种内部名称。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类型：</a:t>
            </a:r>
            <a:r>
              <a:rPr lang="zh-CN" altLang="en-US" sz="2000">
                <a:solidFill>
                  <a:schemeClr val="tx1"/>
                </a:solidFill>
              </a:rPr>
              <a:t>指明文件的</a:t>
            </a:r>
            <a:r>
              <a:rPr lang="zh-CN" altLang="en-US" sz="2000">
                <a:solidFill>
                  <a:schemeClr val="tx1"/>
                </a:solidFill>
              </a:rPr>
              <a:t>类型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位置：</a:t>
            </a:r>
            <a:r>
              <a:rPr lang="zh-CN" altLang="en-US" sz="2000">
                <a:solidFill>
                  <a:schemeClr val="tx1"/>
                </a:solidFill>
              </a:rPr>
              <a:t>文件的存放路径</a:t>
            </a:r>
            <a:r>
              <a:rPr lang="en-US" altLang="zh-CN" sz="2000">
                <a:solidFill>
                  <a:schemeClr val="tx1"/>
                </a:solidFill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让用户使用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、在外存中的地址</a:t>
            </a:r>
            <a:r>
              <a:rPr lang="en-US" altLang="zh-CN" sz="2000">
                <a:solidFill>
                  <a:schemeClr val="tx1"/>
                </a:solidFill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操作系统使用、对用户不可见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大小：</a:t>
            </a:r>
            <a:r>
              <a:rPr lang="zh-CN" altLang="en-US" sz="2000">
                <a:solidFill>
                  <a:schemeClr val="tx1"/>
                </a:solidFill>
              </a:rPr>
              <a:t>指明文件大小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创建时间、上次修改时间</a:t>
            </a:r>
            <a:endParaRPr lang="zh-CN" altLang="en-US" sz="2000">
              <a:solidFill>
                <a:srgbClr val="C00000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文件所有者信息、</a:t>
            </a:r>
            <a:r>
              <a:rPr lang="zh-CN" altLang="en-US" sz="2000">
                <a:solidFill>
                  <a:srgbClr val="C00000"/>
                </a:solidFill>
              </a:rPr>
              <a:t>保护信息</a:t>
            </a:r>
            <a:endParaRPr lang="zh-CN" altLang="en-US" sz="200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692785"/>
            <a:ext cx="2997835" cy="4396740"/>
          </a:xfrm>
          <a:prstGeom prst="rect">
            <a:avLst/>
          </a:prstGeom>
        </p:spPr>
      </p:pic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例：设文件</a:t>
            </a:r>
            <a:r>
              <a:rPr lang="en-US" altLang="zh-CN" dirty="0"/>
              <a:t>F1</a:t>
            </a:r>
            <a:r>
              <a:rPr lang="zh-CN" altLang="en-US" dirty="0"/>
              <a:t>的当前引用计数值为</a:t>
            </a:r>
            <a:r>
              <a:rPr lang="en-US" altLang="zh-CN" dirty="0"/>
              <a:t>1</a:t>
            </a:r>
            <a:r>
              <a:rPr lang="zh-CN" altLang="en-US" dirty="0"/>
              <a:t>，先建立</a:t>
            </a:r>
            <a:r>
              <a:rPr lang="en-US" altLang="zh-CN" dirty="0"/>
              <a:t>F1</a:t>
            </a:r>
            <a:r>
              <a:rPr lang="zh-CN" altLang="en-US" dirty="0"/>
              <a:t>的符号链接文件</a:t>
            </a:r>
            <a:r>
              <a:rPr lang="en-US" altLang="zh-CN" dirty="0"/>
              <a:t>F2</a:t>
            </a:r>
            <a:r>
              <a:rPr lang="zh-CN" altLang="en-US" dirty="0"/>
              <a:t>，再建立</a:t>
            </a:r>
            <a:r>
              <a:rPr lang="en-US" altLang="zh-CN" dirty="0"/>
              <a:t>F1</a:t>
            </a:r>
            <a:r>
              <a:rPr lang="zh-CN" altLang="en-US" dirty="0"/>
              <a:t>的硬链接文件</a:t>
            </a:r>
            <a:r>
              <a:rPr lang="en-US" altLang="zh-CN" dirty="0"/>
              <a:t>F3</a:t>
            </a:r>
            <a:r>
              <a:rPr lang="zh-CN" altLang="en-US" dirty="0"/>
              <a:t>，然后删除</a:t>
            </a:r>
            <a:r>
              <a:rPr lang="en-US" altLang="zh-CN" dirty="0"/>
              <a:t>F1</a:t>
            </a:r>
            <a:r>
              <a:rPr lang="zh-CN" altLang="en-US" dirty="0"/>
              <a:t>。此时，</a:t>
            </a:r>
            <a:r>
              <a:rPr lang="en-US" altLang="zh-CN" dirty="0"/>
              <a:t>F2</a:t>
            </a:r>
            <a:r>
              <a:rPr lang="zh-CN" altLang="en-US" dirty="0"/>
              <a:t>和</a:t>
            </a:r>
            <a:r>
              <a:rPr lang="en-US" altLang="zh-CN" dirty="0"/>
              <a:t>F3</a:t>
            </a:r>
            <a:r>
              <a:rPr lang="zh-CN" altLang="en-US" dirty="0"/>
              <a:t>的引用计数值分别是：</a:t>
            </a:r>
            <a:endParaRPr lang="zh-CN" altLang="en-US" dirty="0"/>
          </a:p>
          <a:p>
            <a:pPr eaLnBrk="1" hangingPunct="1"/>
            <a:r>
              <a:rPr lang="en-US" altLang="zh-CN" dirty="0"/>
              <a:t>A 0</a:t>
            </a:r>
            <a:r>
              <a:rPr lang="zh-CN" altLang="en-US" dirty="0"/>
              <a:t>、</a:t>
            </a:r>
            <a:r>
              <a:rPr lang="en-US" altLang="zh-CN" dirty="0"/>
              <a:t>1   B 1</a:t>
            </a:r>
            <a:r>
              <a:rPr lang="zh-CN" altLang="en-US" dirty="0"/>
              <a:t>、</a:t>
            </a:r>
            <a:r>
              <a:rPr lang="en-US" altLang="zh-CN" dirty="0"/>
              <a:t>1   C 1</a:t>
            </a:r>
            <a:r>
              <a:rPr lang="zh-CN" altLang="en-US" dirty="0"/>
              <a:t>、</a:t>
            </a:r>
            <a:r>
              <a:rPr lang="en-US" altLang="zh-CN" dirty="0"/>
              <a:t>2     D  2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答：</a:t>
            </a:r>
            <a:r>
              <a:rPr lang="en-US" altLang="zh-CN" dirty="0"/>
              <a:t>B</a:t>
            </a:r>
            <a:endParaRPr lang="en-US" altLang="zh-CN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43510" y="13881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156460" y="1100455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7480" y="26835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162810" y="247650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658485" y="1532255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103235" y="1557020"/>
            <a:ext cx="620395" cy="59880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14335" y="2205355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4608195" y="2045335"/>
            <a:ext cx="1050290" cy="62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8" idx="3"/>
          </p:cNvCxnSpPr>
          <p:nvPr/>
        </p:nvCxnSpPr>
        <p:spPr>
          <a:xfrm flipV="1">
            <a:off x="7393305" y="1892300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5904230" y="116395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787900" y="2252345"/>
            <a:ext cx="828040" cy="11766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矩形 2"/>
          <p:cNvSpPr/>
          <p:nvPr/>
        </p:nvSpPr>
        <p:spPr>
          <a:xfrm>
            <a:off x="143510" y="450088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/>
          <p:nvPr/>
        </p:nvGraphicFramePr>
        <p:xfrm>
          <a:off x="2118360" y="440055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ccc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658485" y="4400550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02600" y="4501515"/>
            <a:ext cx="461645" cy="45783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28610" y="500507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390765" y="4692015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0" name="文本框 19"/>
          <p:cNvSpPr txBox="1"/>
          <p:nvPr/>
        </p:nvSpPr>
        <p:spPr>
          <a:xfrm>
            <a:off x="5796280" y="401510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710430" y="5220970"/>
            <a:ext cx="936625" cy="132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107950" y="5733415"/>
            <a:ext cx="8822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User3</a:t>
            </a:r>
            <a:r>
              <a:rPr lang="zh-CN" altLang="en-US"/>
              <a:t>访问</a:t>
            </a:r>
            <a:r>
              <a:rPr lang="en-US" altLang="zh-CN"/>
              <a:t>“ccc</a:t>
            </a:r>
            <a:r>
              <a:rPr lang="zh-CN" altLang="en-US"/>
              <a:t>时</a:t>
            </a:r>
            <a:r>
              <a:rPr lang="en-US" altLang="zh-CN"/>
              <a:t>”</a:t>
            </a:r>
            <a:r>
              <a:rPr lang="zh-CN" altLang="en-US"/>
              <a:t>，操作系统判断文件</a:t>
            </a:r>
            <a:r>
              <a:rPr lang="en-US" altLang="zh-CN"/>
              <a:t>“ccc”</a:t>
            </a:r>
            <a:r>
              <a:rPr lang="zh-CN" altLang="en-US"/>
              <a:t>属于</a:t>
            </a:r>
            <a:r>
              <a:rPr lang="en-US" altLang="zh-CN"/>
              <a:t>link</a:t>
            </a:r>
            <a:r>
              <a:rPr lang="zh-CN" altLang="en-US"/>
              <a:t>类型文件，于是会根据其中记录的路径层层查找目录，最终找到</a:t>
            </a:r>
            <a:r>
              <a:rPr lang="en-US" altLang="zh-CN"/>
              <a:t>User1</a:t>
            </a:r>
            <a:r>
              <a:rPr lang="zh-CN" altLang="en-US"/>
              <a:t>的目录表中的</a:t>
            </a:r>
            <a:r>
              <a:rPr lang="en-US" altLang="zh-CN"/>
              <a:t>“aaa”</a:t>
            </a:r>
            <a:r>
              <a:rPr lang="zh-CN" altLang="en-US"/>
              <a:t>表项，于是找到了文件</a:t>
            </a:r>
            <a:r>
              <a:rPr lang="en-US" altLang="zh-CN"/>
              <a:t>1</a:t>
            </a:r>
            <a:r>
              <a:rPr lang="zh-CN" altLang="en-US"/>
              <a:t>的索引</a:t>
            </a:r>
            <a:r>
              <a:rPr lang="zh-CN" altLang="en-US"/>
              <a:t>结点。</a:t>
            </a:r>
            <a:endParaRPr lang="zh-CN" altLang="en-US"/>
          </a:p>
        </p:txBody>
      </p:sp>
      <p:sp>
        <p:nvSpPr>
          <p:cNvPr id="23" name="圆角矩形标注 22"/>
          <p:cNvSpPr/>
          <p:nvPr/>
        </p:nvSpPr>
        <p:spPr>
          <a:xfrm>
            <a:off x="6249670" y="2755265"/>
            <a:ext cx="2958465" cy="1146810"/>
          </a:xfrm>
          <a:prstGeom prst="wedgeRoundRectCallout">
            <a:avLst>
              <a:gd name="adj1" fmla="val 17718"/>
              <a:gd name="adj2" fmla="val 926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类型的文件，记录了文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的存放路径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“C:/U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ser1/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aaa”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。类似于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快捷方式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1450340"/>
            <a:ext cx="4705350" cy="3404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269365"/>
            <a:ext cx="4315460" cy="36633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125220"/>
            <a:ext cx="2049780" cy="207518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540385" y="3434715"/>
            <a:ext cx="1619885" cy="890905"/>
          </a:xfrm>
          <a:prstGeom prst="wedgeRoundRectCallout">
            <a:avLst>
              <a:gd name="adj1" fmla="val -37142"/>
              <a:gd name="adj2" fmla="val -10324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类型的文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可以不同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1125220"/>
            <a:ext cx="3140710" cy="495681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299835" y="1196975"/>
            <a:ext cx="2613660" cy="2293620"/>
          </a:xfrm>
          <a:prstGeom prst="wedgeRoundRectCallout">
            <a:avLst>
              <a:gd name="adj1" fmla="val -70074"/>
              <a:gd name="adj2" fmla="val 5921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双击打开时，操作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系统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判断这个文件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是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Link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型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快捷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方式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”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文件，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于是会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根据其中记录的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路径信息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检索目录，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最终找到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“QQS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cLauncher.exe”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43510" y="13881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156460" y="1100455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7480" y="26835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162810" y="247650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5658485" y="1532255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8103235" y="1557020"/>
            <a:ext cx="620395" cy="59880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8014335" y="2205355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4608195" y="2045335"/>
            <a:ext cx="1050290" cy="62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8" idx="3"/>
          </p:cNvCxnSpPr>
          <p:nvPr>
            <p:custDataLst>
              <p:tags r:id="rId4"/>
            </p:custDataLst>
          </p:nvPr>
        </p:nvCxnSpPr>
        <p:spPr>
          <a:xfrm flipV="1">
            <a:off x="7393305" y="1892300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5904230" y="116395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787900" y="2252345"/>
            <a:ext cx="828040" cy="11766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" name="矩形 1"/>
          <p:cNvSpPr/>
          <p:nvPr/>
        </p:nvSpPr>
        <p:spPr>
          <a:xfrm>
            <a:off x="143510" y="450088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/>
          <p:nvPr/>
        </p:nvGraphicFramePr>
        <p:xfrm>
          <a:off x="2118360" y="440055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ccc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5658485" y="4400550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8102600" y="4501515"/>
            <a:ext cx="461645" cy="45783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7928610" y="500507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19" name="直接箭头连接符 18"/>
          <p:cNvCxnSpPr/>
          <p:nvPr>
            <p:custDataLst>
              <p:tags r:id="rId9"/>
            </p:custDataLst>
          </p:nvPr>
        </p:nvCxnSpPr>
        <p:spPr>
          <a:xfrm flipV="1">
            <a:off x="7390765" y="4692015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5796280" y="401510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710430" y="5220970"/>
            <a:ext cx="936625" cy="132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圆角矩形标注 22"/>
          <p:cNvSpPr/>
          <p:nvPr>
            <p:custDataLst>
              <p:tags r:id="rId11"/>
            </p:custDataLst>
          </p:nvPr>
        </p:nvSpPr>
        <p:spPr>
          <a:xfrm>
            <a:off x="6249670" y="2755265"/>
            <a:ext cx="2958465" cy="1146810"/>
          </a:xfrm>
          <a:prstGeom prst="wedgeRoundRectCallout">
            <a:avLst>
              <a:gd name="adj1" fmla="val 17718"/>
              <a:gd name="adj2" fmla="val 926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类型的文件，记录了文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的存放路径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“C:/U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ser1/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aaa”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。类似于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快捷方式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1908175" y="1892935"/>
            <a:ext cx="1224280" cy="359410"/>
          </a:xfrm>
          <a:prstGeom prst="mathMultiply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1908175" y="3260090"/>
            <a:ext cx="1224280" cy="359410"/>
          </a:xfrm>
          <a:prstGeom prst="mathMultiply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圆角矩形标注 30"/>
          <p:cNvSpPr/>
          <p:nvPr>
            <p:custDataLst>
              <p:tags r:id="rId12"/>
            </p:custDataLst>
          </p:nvPr>
        </p:nvSpPr>
        <p:spPr>
          <a:xfrm>
            <a:off x="3348355" y="307975"/>
            <a:ext cx="2664460" cy="1224280"/>
          </a:xfrm>
          <a:prstGeom prst="wedgeRoundRectCallout">
            <a:avLst>
              <a:gd name="adj1" fmla="val -77526"/>
              <a:gd name="adj2" fmla="val 3469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已删除，但是文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件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仍然存在，只是通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过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“C:/User1/aaa”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这个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路径已经找不到文件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1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了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92090" y="5892165"/>
            <a:ext cx="35902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软连接</a:t>
            </a:r>
            <a:r>
              <a:rPr lang="en-US" altLang="zh-CN" sz="200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“C:/User1/aaa”</a:t>
            </a:r>
            <a:r>
              <a:rPr lang="zh-CN" altLang="en-US" sz="200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失效。</a:t>
            </a:r>
            <a:endParaRPr lang="zh-CN" altLang="en-US" sz="2000" smtClean="0">
              <a:ln>
                <a:noFill/>
              </a:ln>
              <a:solidFill>
                <a:schemeClr val="tx1"/>
              </a:solidFill>
              <a:effectLst/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/>
      <p:bldP spid="8" grpId="1" animBg="1"/>
      <p:bldP spid="9" grpId="1" animBg="1"/>
      <p:bldP spid="10" grpId="1"/>
      <p:bldP spid="13" grpId="1"/>
      <p:bldP spid="31" grpId="0" bldLvl="0" animBg="1"/>
      <p:bldP spid="31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967" r="954"/>
          <a:stretch>
            <a:fillRect/>
          </a:stretch>
        </p:blipFill>
        <p:spPr>
          <a:xfrm>
            <a:off x="107315" y="1196340"/>
            <a:ext cx="6774180" cy="4678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1860550"/>
            <a:ext cx="3954145" cy="31362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3"/>
          <p:cNvSpPr>
            <a:spLocks noGrp="1"/>
          </p:cNvSpPr>
          <p:nvPr>
            <p:ph idx="1"/>
          </p:nvPr>
        </p:nvSpPr>
        <p:spPr>
          <a:xfrm>
            <a:off x="0" y="553720"/>
            <a:ext cx="9144000" cy="4474845"/>
          </a:xfrm>
        </p:spPr>
        <p:txBody>
          <a:bodyPr wrap="square" lIns="91440" tIns="45720" rIns="91440" bIns="45720" anchor="t" anchorCtr="0"/>
          <a:p>
            <a:pPr marL="0" indent="0" algn="ctr" eaLnBrk="1" hangingPunct="1">
              <a:lnSpc>
                <a:spcPct val="90000"/>
              </a:lnSpc>
              <a:buNone/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文件共享的语义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当多个用户共享同一个文件时，要精确定义读和写的语义，即如何解决一个进程在写文件，另一个进程同时在读同一个文件的情况。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UNIX</a:t>
            </a:r>
            <a:r>
              <a:rPr lang="zh-CN" altLang="en-US" dirty="0"/>
              <a:t>系统中，共享语义定义为，读操作得到的是在其之前所有写操作的最终值。系统为所有操作维持了一个绝对的时间顺序。以保证</a:t>
            </a:r>
            <a:r>
              <a:rPr lang="en-US" altLang="zh-CN" dirty="0">
                <a:solidFill>
                  <a:srgbClr val="0000FF"/>
                </a:solidFill>
              </a:rPr>
              <a:t>UNIX</a:t>
            </a:r>
            <a:r>
              <a:rPr lang="zh-CN" altLang="en-US" dirty="0">
                <a:solidFill>
                  <a:srgbClr val="0000FF"/>
                </a:solidFill>
              </a:rPr>
              <a:t>语义</a:t>
            </a:r>
            <a:r>
              <a:rPr lang="zh-CN" altLang="en-US" dirty="0"/>
              <a:t>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在一个单处理机上，或共享主存的多处理机上，</a:t>
            </a:r>
            <a:r>
              <a:rPr lang="en-US" altLang="zh-CN" dirty="0"/>
              <a:t>UNIX</a:t>
            </a:r>
            <a:r>
              <a:rPr lang="zh-CN" altLang="en-US" dirty="0"/>
              <a:t>语义非常容易实现。读者</a:t>
            </a:r>
            <a:r>
              <a:rPr lang="en-US" altLang="zh-CN" dirty="0"/>
              <a:t>--</a:t>
            </a:r>
            <a:r>
              <a:rPr lang="zh-CN" altLang="en-US" dirty="0"/>
              <a:t>写者问题。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Rectangle 2"/>
          <p:cNvSpPr>
            <a:spLocks noGrp="1"/>
          </p:cNvSpPr>
          <p:nvPr>
            <p:ph idx="1"/>
          </p:nvPr>
        </p:nvSpPr>
        <p:spPr>
          <a:xfrm>
            <a:off x="323850" y="502285"/>
            <a:ext cx="8496300" cy="6167120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在分布式系统中，如果只有一个文件服务器，且客户机不缓存文件，</a:t>
            </a:r>
            <a:r>
              <a:rPr lang="en-US" altLang="zh-CN" dirty="0"/>
              <a:t>UNIX</a:t>
            </a:r>
            <a:r>
              <a:rPr lang="zh-CN" altLang="en-US" dirty="0"/>
              <a:t>语义容易实现。</a:t>
            </a:r>
            <a:endParaRPr lang="zh-CN" altLang="en-US" dirty="0"/>
          </a:p>
          <a:p>
            <a:pPr eaLnBrk="1" hangingPunct="1"/>
            <a:r>
              <a:rPr lang="zh-CN" altLang="en-US" dirty="0"/>
              <a:t>实际上为了保证性能，客户机要缓存文件。可能出现一个客户机改变了自己</a:t>
            </a:r>
            <a:r>
              <a:rPr lang="en-US" altLang="zh-CN" dirty="0"/>
              <a:t>Cache</a:t>
            </a:r>
            <a:r>
              <a:rPr lang="zh-CN" altLang="en-US" dirty="0"/>
              <a:t>中的文件，另一个客户机从服务器上读到的是旧文件。</a:t>
            </a:r>
            <a:endParaRPr lang="zh-CN" altLang="en-US" dirty="0"/>
          </a:p>
          <a:p>
            <a:pPr eaLnBrk="1" hangingPunct="1"/>
            <a:r>
              <a:rPr lang="zh-CN" altLang="en-US" dirty="0"/>
              <a:t>解决方法是放松文件共享语义，不再要求读操作看到所有先前的写操作结果。而是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对一个打开文件的修改一开始只对那个修改文件的进程可见。仅当文件被关闭后，修改才为其他进程所见。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，此规则称为</a:t>
            </a:r>
            <a:r>
              <a:rPr lang="zh-CN" altLang="en-US" dirty="0">
                <a:solidFill>
                  <a:srgbClr val="0000FF"/>
                </a:solidFill>
              </a:rPr>
              <a:t>会晤语义</a:t>
            </a:r>
            <a:r>
              <a:rPr lang="zh-CN" altLang="en-US" dirty="0">
                <a:solidFill>
                  <a:srgbClr val="FFFF00"/>
                </a:solidFill>
              </a:rPr>
              <a:t>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Rectangle 2"/>
          <p:cNvSpPr>
            <a:spLocks noGrp="1"/>
          </p:cNvSpPr>
          <p:nvPr>
            <p:ph idx="1"/>
          </p:nvPr>
        </p:nvSpPr>
        <p:spPr>
          <a:xfrm>
            <a:off x="323850" y="501650"/>
            <a:ext cx="8496300" cy="616775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使用会晤语义，当多个客户机同时修改一个文件时，解决方案：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最终结果取决于谁最后关闭文件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最终结果随机</a:t>
            </a:r>
            <a:endParaRPr lang="zh-CN" altLang="en-US" dirty="0"/>
          </a:p>
          <a:p>
            <a:pPr eaLnBrk="1" hangingPunct="1"/>
            <a:r>
              <a:rPr lang="zh-CN" altLang="en-US" dirty="0"/>
              <a:t>分布式系统中，文件共享语义的另一种完全不同的解决方法是：不允许写文件，只能创建或读。避免了一个进程在写文件，另一个进程同时在读文件。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创建文件是用一个全新的但同名的文件替换原来的文件。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即不允许改文件，但可以改目录。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3"/>
          <p:cNvSpPr>
            <a:spLocks noGrp="1"/>
          </p:cNvSpPr>
          <p:nvPr>
            <p:ph idx="1"/>
          </p:nvPr>
        </p:nvSpPr>
        <p:spPr>
          <a:xfrm>
            <a:off x="0" y="502285"/>
            <a:ext cx="9144000" cy="589851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分布式系统中，处理文件共享的另一种方法是使用原子事务（</a:t>
            </a:r>
            <a:r>
              <a:rPr lang="en-US" altLang="zh-CN" dirty="0"/>
              <a:t>atomic transactions</a:t>
            </a:r>
            <a:r>
              <a:rPr lang="zh-CN" altLang="en-US" dirty="0"/>
              <a:t>）</a:t>
            </a:r>
            <a:endParaRPr lang="zh-CN" altLang="en-US" dirty="0"/>
          </a:p>
          <a:p>
            <a:pPr eaLnBrk="1" hangingPunct="1"/>
            <a:r>
              <a:rPr lang="zh-CN" altLang="en-US" dirty="0"/>
              <a:t>系统保证所有事务操作中的文件调用按照严格顺序执行，</a:t>
            </a:r>
            <a:r>
              <a:rPr lang="zh-CN" altLang="en-US" u="sng" dirty="0"/>
              <a:t>不被任何其他并发事务打断</a:t>
            </a:r>
            <a:r>
              <a:rPr lang="zh-CN" altLang="en-US" dirty="0"/>
              <a:t>。如银行系统，订票系统等。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idx="1"/>
          </p:nvPr>
        </p:nvSpPr>
        <p:spPr>
          <a:xfrm>
            <a:off x="468630" y="692150"/>
            <a:ext cx="8064500" cy="3978910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/>
              <a:t>文件包括两部分：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文件体：文件本身的信息；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文件属性：文件存储和管理信息：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文件名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文件类型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文件长度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文件的物理位置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文件的存取控制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文件的创建人、创建时间、修改时间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4030" y="2276475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文件保护</a:t>
            </a:r>
            <a:endParaRPr lang="zh-CN" altLang="en-US" sz="2400"/>
          </a:p>
        </p:txBody>
      </p:sp>
      <p:sp>
        <p:nvSpPr>
          <p:cNvPr id="5" name="左大括号 4"/>
          <p:cNvSpPr/>
          <p:nvPr/>
        </p:nvSpPr>
        <p:spPr>
          <a:xfrm>
            <a:off x="3636645" y="1138555"/>
            <a:ext cx="287655" cy="273621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7855" y="1138555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口令保护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427855" y="2204720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加密保护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427855" y="3429000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访问控制</a:t>
            </a:r>
            <a:endParaRPr lang="zh-CN" altLang="en-US" sz="2400"/>
          </a:p>
        </p:txBody>
      </p:sp>
      <p:sp>
        <p:nvSpPr>
          <p:cNvPr id="9" name="圆角矩形标注 8"/>
          <p:cNvSpPr/>
          <p:nvPr/>
        </p:nvSpPr>
        <p:spPr>
          <a:xfrm>
            <a:off x="827405" y="3572510"/>
            <a:ext cx="2520315" cy="684530"/>
          </a:xfrm>
          <a:prstGeom prst="wedgeRoundRectCallout">
            <a:avLst>
              <a:gd name="adj1" fmla="val 8327"/>
              <a:gd name="adj2" fmla="val -1654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保护文件数据的安全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47440" y="532765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口令保护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79705" y="1082675"/>
            <a:ext cx="8888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为文件设置一个</a:t>
            </a:r>
            <a:r>
              <a:rPr lang="en-US" altLang="zh-CN" sz="2000"/>
              <a:t>“</a:t>
            </a:r>
            <a:r>
              <a:rPr lang="zh-CN" altLang="en-US" sz="2000"/>
              <a:t>口令</a:t>
            </a:r>
            <a:r>
              <a:rPr lang="en-US" altLang="zh-CN" sz="2000"/>
              <a:t>”(</a:t>
            </a:r>
            <a:r>
              <a:rPr lang="zh-CN" altLang="en-US" sz="2000"/>
              <a:t>如：</a:t>
            </a:r>
            <a:r>
              <a:rPr lang="en-US" altLang="zh-CN" sz="2000"/>
              <a:t>abc112233)</a:t>
            </a:r>
            <a:r>
              <a:rPr lang="zh-CN" altLang="en-US" sz="2000"/>
              <a:t>，用户请求访问该文件时必须提供</a:t>
            </a:r>
            <a:r>
              <a:rPr lang="en-US" altLang="zh-CN" sz="2000"/>
              <a:t>“</a:t>
            </a:r>
            <a:r>
              <a:rPr lang="zh-CN" altLang="en-US" sz="2000"/>
              <a:t>口令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6" name="圆角矩形标注 5"/>
          <p:cNvSpPr/>
          <p:nvPr/>
        </p:nvSpPr>
        <p:spPr>
          <a:xfrm>
            <a:off x="1833245" y="1916430"/>
            <a:ext cx="5476875" cy="1407795"/>
          </a:xfrm>
          <a:prstGeom prst="wedgeRoundRectCallout">
            <a:avLst>
              <a:gd name="adj1" fmla="val -3600"/>
              <a:gd name="adj2" fmla="val -7643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口令一般存放在文件对应的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或索引结点中。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用户访问文件前需要先输入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口令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，操作系统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会将用户提供的口令与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中存储的口令进行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对比，如果正确，则允许该用户访问文件。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850" y="3716655"/>
            <a:ext cx="7876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优点：保存口令的空间开销不多，验证口令的时间开销也很小。</a:t>
            </a:r>
            <a:endParaRPr lang="zh-CN" altLang="en-US" sz="2000"/>
          </a:p>
          <a:p>
            <a:r>
              <a:rPr lang="zh-CN" altLang="en-US" sz="2000"/>
              <a:t>缺点：正确的</a:t>
            </a:r>
            <a:r>
              <a:rPr lang="en-US" altLang="zh-CN" sz="2000"/>
              <a:t>“</a:t>
            </a:r>
            <a:r>
              <a:rPr lang="zh-CN" altLang="en-US" sz="2000"/>
              <a:t>口令</a:t>
            </a:r>
            <a:r>
              <a:rPr lang="en-US" altLang="zh-CN" sz="2000"/>
              <a:t>”</a:t>
            </a:r>
            <a:r>
              <a:rPr lang="zh-CN" altLang="en-US" sz="2000"/>
              <a:t>存放在系统内部，</a:t>
            </a:r>
            <a:r>
              <a:rPr lang="zh-CN" altLang="en-US" sz="2000"/>
              <a:t>不够安全。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加密保护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76200" y="908685"/>
            <a:ext cx="8960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使用某个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对文件进行加密，在访问文件时需要提供正确的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才能对文件进行正确的解密。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107315" y="1844675"/>
            <a:ext cx="5179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Eg: </a:t>
            </a:r>
            <a:r>
              <a:rPr lang="zh-CN" altLang="en-US" sz="2000"/>
              <a:t>一个简单的加密算法</a:t>
            </a:r>
            <a:r>
              <a:rPr lang="en-US" altLang="zh-CN" sz="2000"/>
              <a:t>--</a:t>
            </a:r>
            <a:r>
              <a:rPr lang="zh-CN" altLang="en-US" sz="2000"/>
              <a:t>异或加密</a:t>
            </a:r>
            <a:endParaRPr lang="zh-CN" altLang="en-US" sz="2000"/>
          </a:p>
          <a:p>
            <a:r>
              <a:rPr lang="zh-CN" altLang="en-US" sz="2000"/>
              <a:t>假设用于加密</a:t>
            </a:r>
            <a:r>
              <a:rPr lang="en-US" altLang="zh-CN" sz="2000"/>
              <a:t>/</a:t>
            </a:r>
            <a:r>
              <a:rPr lang="zh-CN" altLang="en-US" sz="2000"/>
              <a:t>解密的</a:t>
            </a:r>
            <a:r>
              <a:rPr lang="en-US" altLang="zh-CN" sz="2000">
                <a:solidFill>
                  <a:srgbClr val="C00000"/>
                </a:solidFill>
              </a:rPr>
              <a:t>“</a:t>
            </a:r>
            <a:r>
              <a:rPr lang="zh-CN" altLang="en-US" sz="2000">
                <a:solidFill>
                  <a:srgbClr val="C00000"/>
                </a:solidFill>
              </a:rPr>
              <a:t>密码</a:t>
            </a:r>
            <a:r>
              <a:rPr lang="en-US" altLang="zh-CN" sz="2000">
                <a:solidFill>
                  <a:srgbClr val="C00000"/>
                </a:solidFill>
              </a:rPr>
              <a:t>”</a:t>
            </a:r>
            <a:r>
              <a:rPr lang="zh-CN" altLang="en-US" sz="2000">
                <a:solidFill>
                  <a:srgbClr val="C00000"/>
                </a:solidFill>
              </a:rPr>
              <a:t>为</a:t>
            </a:r>
            <a:r>
              <a:rPr lang="en-US" altLang="zh-CN" sz="2000">
                <a:solidFill>
                  <a:srgbClr val="C00000"/>
                </a:solidFill>
              </a:rPr>
              <a:t>“01001”</a:t>
            </a:r>
            <a:endParaRPr lang="en-US" altLang="zh-CN" sz="200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924810"/>
            <a:ext cx="8957310" cy="24180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63395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0110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76825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33540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64030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0745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77460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34175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470" r="868"/>
          <a:stretch>
            <a:fillRect/>
          </a:stretch>
        </p:blipFill>
        <p:spPr>
          <a:xfrm>
            <a:off x="107315" y="2637155"/>
            <a:ext cx="8853805" cy="2219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460" y="5229225"/>
            <a:ext cx="5762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优点：保密性强，不需要在系统中存储</a:t>
            </a:r>
            <a:r>
              <a:rPr lang="en-US" altLang="zh-CN"/>
              <a:t>“</a:t>
            </a:r>
            <a:r>
              <a:rPr lang="zh-CN" altLang="en-US"/>
              <a:t>密码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缺点：编码</a:t>
            </a:r>
            <a:r>
              <a:rPr lang="en-US" altLang="zh-CN"/>
              <a:t>/</a:t>
            </a:r>
            <a:r>
              <a:rPr lang="zh-CN" altLang="en-US"/>
              <a:t>译码，或者说加密</a:t>
            </a:r>
            <a:r>
              <a:rPr lang="en-US" altLang="zh-CN"/>
              <a:t>/</a:t>
            </a:r>
            <a:r>
              <a:rPr lang="zh-CN" altLang="en-US"/>
              <a:t>解密要花费</a:t>
            </a:r>
            <a:r>
              <a:rPr lang="zh-CN" altLang="en-US"/>
              <a:t>一定时间。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加密保护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6200" y="908685"/>
            <a:ext cx="8960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使用某个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对文件进行加密，在访问文件时需要提供正确的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才能对文件进行正确的解密。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07315" y="1772920"/>
            <a:ext cx="5179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Eg: </a:t>
            </a:r>
            <a:r>
              <a:rPr lang="zh-CN" altLang="en-US" sz="2000"/>
              <a:t>一个简单的加密算法</a:t>
            </a:r>
            <a:r>
              <a:rPr lang="en-US" altLang="zh-CN" sz="2000"/>
              <a:t>--</a:t>
            </a:r>
            <a:r>
              <a:rPr lang="zh-CN" altLang="en-US" sz="2000"/>
              <a:t>异或加密</a:t>
            </a:r>
            <a:endParaRPr lang="zh-CN" altLang="en-US" sz="2000"/>
          </a:p>
          <a:p>
            <a:r>
              <a:rPr lang="zh-CN" altLang="en-US" sz="2000"/>
              <a:t>假设用于加密</a:t>
            </a:r>
            <a:r>
              <a:rPr lang="en-US" altLang="zh-CN" sz="2000"/>
              <a:t>/</a:t>
            </a:r>
            <a:r>
              <a:rPr lang="zh-CN" altLang="en-US" sz="2000"/>
              <a:t>解密的</a:t>
            </a:r>
            <a:r>
              <a:rPr lang="en-US" altLang="zh-CN" sz="2000">
                <a:solidFill>
                  <a:srgbClr val="C00000"/>
                </a:solidFill>
              </a:rPr>
              <a:t>“</a:t>
            </a:r>
            <a:r>
              <a:rPr lang="zh-CN" altLang="en-US" sz="2000">
                <a:solidFill>
                  <a:srgbClr val="C00000"/>
                </a:solidFill>
              </a:rPr>
              <a:t>密码</a:t>
            </a:r>
            <a:r>
              <a:rPr lang="en-US" altLang="zh-CN" sz="2000">
                <a:solidFill>
                  <a:srgbClr val="C00000"/>
                </a:solidFill>
              </a:rPr>
              <a:t>”</a:t>
            </a:r>
            <a:r>
              <a:rPr lang="zh-CN" altLang="en-US" sz="2000">
                <a:solidFill>
                  <a:srgbClr val="C00000"/>
                </a:solidFill>
              </a:rPr>
              <a:t>为</a:t>
            </a:r>
            <a:r>
              <a:rPr lang="en-US" altLang="zh-CN" sz="2000">
                <a:solidFill>
                  <a:srgbClr val="C00000"/>
                </a:solidFill>
              </a:rPr>
              <a:t>“01111”</a:t>
            </a:r>
            <a:endParaRPr lang="en-US" altLang="zh-CN" sz="20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访问控制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6040" y="1033145"/>
            <a:ext cx="9042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在每个文件的</a:t>
            </a:r>
            <a:r>
              <a:rPr lang="en-US" altLang="zh-CN" sz="2000"/>
              <a:t>FCB(</a:t>
            </a:r>
            <a:r>
              <a:rPr lang="zh-CN" altLang="en-US" sz="2000"/>
              <a:t>或索引结点</a:t>
            </a:r>
            <a:r>
              <a:rPr lang="en-US" altLang="zh-CN" sz="2000"/>
              <a:t>)</a:t>
            </a:r>
            <a:r>
              <a:rPr lang="zh-CN" altLang="en-US" sz="2000"/>
              <a:t>中增加一个</a:t>
            </a:r>
            <a:r>
              <a:rPr lang="zh-CN" altLang="en-US" sz="2000">
                <a:solidFill>
                  <a:srgbClr val="C00000"/>
                </a:solidFill>
              </a:rPr>
              <a:t>控制访问表</a:t>
            </a:r>
            <a:r>
              <a:rPr lang="en-US" altLang="zh-CN" sz="2000"/>
              <a:t>(Access-Control List, ACL)</a:t>
            </a:r>
            <a:r>
              <a:rPr lang="zh-CN" altLang="en-US" sz="2000"/>
              <a:t>，该表中记录了各个用户可以对该文件执行哪些操作。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855" t="3165" r="949" b="10931"/>
          <a:stretch>
            <a:fillRect/>
          </a:stretch>
        </p:blipFill>
        <p:spPr>
          <a:xfrm>
            <a:off x="66040" y="2204085"/>
            <a:ext cx="4554855" cy="2449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421" t="6617" r="564" b="1147"/>
          <a:stretch>
            <a:fillRect/>
          </a:stretch>
        </p:blipFill>
        <p:spPr>
          <a:xfrm>
            <a:off x="4787900" y="2520950"/>
            <a:ext cx="4267835" cy="181546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4787900" y="4725035"/>
            <a:ext cx="3946525" cy="935990"/>
          </a:xfrm>
          <a:prstGeom prst="wedgeRoundRectCallout">
            <a:avLst>
              <a:gd name="adj1" fmla="val 36278"/>
              <a:gd name="adj2" fmla="val -9056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有的计算机可能会有很多个用户，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因此访问控制列表可能会很大，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可以用精简的访问列表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解决这个问题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访问控制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-36195" y="1004570"/>
            <a:ext cx="9197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在每个文件的</a:t>
            </a:r>
            <a:r>
              <a:rPr lang="en-US" altLang="zh-CN" sz="2000"/>
              <a:t>FCB(</a:t>
            </a:r>
            <a:r>
              <a:rPr lang="zh-CN" altLang="en-US" sz="2000"/>
              <a:t>或索引结点</a:t>
            </a:r>
            <a:r>
              <a:rPr lang="en-US" altLang="zh-CN" sz="2000"/>
              <a:t>)</a:t>
            </a:r>
            <a:r>
              <a:rPr lang="zh-CN" altLang="en-US" sz="2000"/>
              <a:t>中增加一个</a:t>
            </a:r>
            <a:r>
              <a:rPr lang="zh-CN" altLang="en-US" sz="2000">
                <a:solidFill>
                  <a:srgbClr val="C00000"/>
                </a:solidFill>
              </a:rPr>
              <a:t>控制访问表</a:t>
            </a:r>
            <a:r>
              <a:rPr lang="en-US" altLang="zh-CN" sz="2000"/>
              <a:t>(Access-Control List, ACL)</a:t>
            </a:r>
            <a:r>
              <a:rPr lang="zh-CN" altLang="en-US" sz="2000"/>
              <a:t>，该表中记录了各个用户可以对该文件执行哪些操作。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4015105"/>
            <a:ext cx="7113270" cy="1769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635" y="5805170"/>
            <a:ext cx="454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精简的</a:t>
            </a:r>
            <a:r>
              <a:rPr lang="zh-CN" altLang="en-US"/>
              <a:t>访问控制列表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7380605" y="4220845"/>
            <a:ext cx="1655445" cy="1666875"/>
          </a:xfrm>
          <a:prstGeom prst="wedgeRoundRectCallout">
            <a:avLst>
              <a:gd name="adj1" fmla="val -62581"/>
              <a:gd name="adj2" fmla="val 375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若想要让某个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用户能够读取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文件，只需要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把该用户放入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文件主的伙伴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这个分组即可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655" y="1772920"/>
            <a:ext cx="638048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精简的访问列表：以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组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为单位，标记各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组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用户可以对文件执行哪些操作。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如：分为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系统管理员、文件主、文件主的伙伴、其他用户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几个分组。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当某用户想要访问文件时，系统会检查该用户所属的分组是否有相应的访问权限。</a:t>
            </a:r>
            <a:endParaRPr lang="zh-CN" altLang="en-US" sz="2000">
              <a:sym typeface="+mn-ea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660515" y="1988820"/>
            <a:ext cx="2098675" cy="638175"/>
          </a:xfrm>
          <a:prstGeom prst="wedgeRoundRectCallout">
            <a:avLst>
              <a:gd name="adj1" fmla="val -58835"/>
              <a:gd name="adj2" fmla="val 3268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系统需要管理分组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Rectangle 2"/>
          <p:cNvSpPr>
            <a:spLocks noGrp="1"/>
          </p:cNvSpPr>
          <p:nvPr>
            <p:ph idx="1"/>
          </p:nvPr>
        </p:nvSpPr>
        <p:spPr>
          <a:xfrm>
            <a:off x="395288" y="692150"/>
            <a:ext cx="8208962" cy="5976938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en-US" altLang="zh-CN" dirty="0"/>
              <a:t>ACL</a:t>
            </a:r>
            <a:r>
              <a:rPr lang="zh-CN" altLang="en-US" dirty="0"/>
              <a:t>方法的缺点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）每个文件的</a:t>
            </a:r>
            <a:r>
              <a:rPr lang="en-US" altLang="zh-CN" dirty="0"/>
              <a:t>ACL</a:t>
            </a:r>
            <a:r>
              <a:rPr lang="zh-CN" altLang="en-US" dirty="0"/>
              <a:t>过长，事先无法知道系统用户的列表。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）原来固定大小的文件目录条目，现在必须是可变大小，使空间管理复杂化。</a:t>
            </a:r>
            <a:endParaRPr lang="zh-CN" altLang="en-US" dirty="0"/>
          </a:p>
          <a:p>
            <a:pPr eaLnBrk="1" hangingPunct="1"/>
            <a:r>
              <a:rPr lang="zh-CN" altLang="en-US" dirty="0"/>
              <a:t>精简</a:t>
            </a:r>
            <a:r>
              <a:rPr lang="en-US" altLang="zh-CN" dirty="0"/>
              <a:t>ACL</a:t>
            </a:r>
            <a:r>
              <a:rPr lang="zh-CN" altLang="en-US" dirty="0"/>
              <a:t>的方法：每个文件采用三种类型的用户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拥有者：创建文件的用户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组：一组共享文件具有类似访问权限的用户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其他：系统内的所有其他用户</a:t>
            </a:r>
            <a:endParaRPr lang="zh-CN" altLang="en-US" dirty="0"/>
          </a:p>
        </p:txBody>
      </p:sp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Rectangle 2"/>
          <p:cNvSpPr>
            <a:spLocks noGrp="1"/>
          </p:cNvSpPr>
          <p:nvPr>
            <p:ph idx="1"/>
          </p:nvPr>
        </p:nvSpPr>
        <p:spPr>
          <a:xfrm>
            <a:off x="35560" y="1268730"/>
            <a:ext cx="9144000" cy="263334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en-US" altLang="zh-CN" dirty="0"/>
              <a:t>UNIX</a:t>
            </a:r>
            <a:r>
              <a:rPr lang="zh-CN" altLang="en-US" dirty="0"/>
              <a:t>系统中，只有管理员和超级用户可以创建和修改组。</a:t>
            </a:r>
            <a:endParaRPr lang="zh-CN" altLang="en-US" dirty="0"/>
          </a:p>
          <a:p>
            <a:pPr eaLnBrk="1" hangingPunct="1"/>
            <a:r>
              <a:rPr lang="zh-CN" altLang="en-US" dirty="0"/>
              <a:t>在</a:t>
            </a:r>
            <a:r>
              <a:rPr lang="en-US" altLang="zh-CN" dirty="0"/>
              <a:t>DEC</a:t>
            </a:r>
            <a:r>
              <a:rPr lang="zh-CN" altLang="en-US" dirty="0"/>
              <a:t>的</a:t>
            </a:r>
            <a:r>
              <a:rPr lang="en-US" altLang="zh-CN" dirty="0"/>
              <a:t>VMS</a:t>
            </a:r>
            <a:r>
              <a:rPr lang="zh-CN" altLang="en-US" dirty="0"/>
              <a:t>系统中，文件拥有者可创建和修改文件的</a:t>
            </a:r>
            <a:r>
              <a:rPr lang="en-US" altLang="zh-CN" dirty="0"/>
              <a:t>ACL</a:t>
            </a:r>
            <a:r>
              <a:rPr lang="zh-CN" altLang="en-US" dirty="0"/>
              <a:t>。</a:t>
            </a:r>
            <a:endParaRPr lang="zh-CN" altLang="en-US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文件保护的另一个方法是为文件加密码。</a:t>
            </a:r>
            <a:endParaRPr lang="zh-CN" altLang="en-US" dirty="0"/>
          </a:p>
        </p:txBody>
      </p:sp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9218" name="Rectangle 3"/>
          <p:cNvSpPr>
            <a:spLocks noGrp="1"/>
          </p:cNvSpPr>
          <p:nvPr>
            <p:ph idx="1"/>
          </p:nvPr>
        </p:nvSpPr>
        <p:spPr>
          <a:xfrm>
            <a:off x="323850" y="620395"/>
            <a:ext cx="8496300" cy="535495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数据项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基本数据项：可命名的最小数据单位，原子数据，有数据类型。--数据库中的字段。如：学号、姓名、年龄等。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组合数据项：由若干数据项组成，如工资。</a:t>
            </a:r>
            <a:endParaRPr lang="zh-CN" altLang="en-US" dirty="0"/>
          </a:p>
          <a:p>
            <a:pPr eaLnBrk="1" hangingPunct="1"/>
            <a:r>
              <a:rPr lang="zh-CN" altLang="en-US" dirty="0"/>
              <a:t>记录：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一组相关数据项集合，用于描述一个对象在某方面的属性。主关键字（关键字）用于标识一个记录。 </a:t>
            </a:r>
            <a:endParaRPr lang="zh-CN" altLang="en-US" dirty="0"/>
          </a:p>
          <a:p>
            <a:pPr eaLnBrk="1" hangingPunct="1"/>
            <a:r>
              <a:rPr lang="zh-CN" altLang="en-US" dirty="0"/>
              <a:t>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由创建者定义，具有文件名的一组相关元素的集合。文件名是文件的标识符号。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有结构文件由若干相关记录组成；无结构文件被看成是一个字符流。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tags/tag1.xml><?xml version="1.0" encoding="utf-8"?>
<p:tagLst xmlns:p="http://schemas.openxmlformats.org/presentationml/2006/main">
  <p:tag name="TABLE_ENDDRAG_ORIGIN_RECT" val="117*120"/>
  <p:tag name="TABLE_ENDDRAG_RECT" val="108*210*117*120"/>
</p:tagLst>
</file>

<file path=ppt/tags/tag10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11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12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13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14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15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16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17.xml><?xml version="1.0" encoding="utf-8"?>
<p:tagLst xmlns:p="http://schemas.openxmlformats.org/presentationml/2006/main">
  <p:tag name="commondata" val="eyJoZGlkIjoiYjg4ZTE1MDViNWEyMGY4NmQ3ZjVmNDlmZTlmYWQ3ZTgifQ=="/>
</p:tagLst>
</file>

<file path=ppt/tags/tag2.xml><?xml version="1.0" encoding="utf-8"?>
<p:tagLst xmlns:p="http://schemas.openxmlformats.org/presentationml/2006/main">
  <p:tag name="TABLE_ENDDRAG_ORIGIN_RECT" val="264*126"/>
  <p:tag name="TABLE_ENDDRAG_RECT" val="347*210*264*126"/>
</p:tagLst>
</file>

<file path=ppt/tags/tag3.xml><?xml version="1.0" encoding="utf-8"?>
<p:tagLst xmlns:p="http://schemas.openxmlformats.org/presentationml/2006/main">
  <p:tag name="TABLE_ENDDRAG_ORIGIN_RECT" val="264*126"/>
  <p:tag name="TABLE_ENDDRAG_RECT" val="347*210*264*126"/>
</p:tagLst>
</file>

<file path=ppt/tags/tag4.xml><?xml version="1.0" encoding="utf-8"?>
<p:tagLst xmlns:p="http://schemas.openxmlformats.org/presentationml/2006/main">
  <p:tag name="TABLE_ENDDRAG_ORIGIN_RECT" val="264*126"/>
  <p:tag name="TABLE_ENDDRAG_RECT" val="347*210*264*126"/>
</p:tagLst>
</file>

<file path=ppt/tags/tag5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6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7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8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ags/tag9.xml><?xml version="1.0" encoding="utf-8"?>
<p:tagLst xmlns:p="http://schemas.openxmlformats.org/presentationml/2006/main">
  <p:tag name="KSO_WM_DIAGRAM_VIRTUALLY_FRAME" val="{&quot;height&quot;:403.05,&quot;left&quot;:263.65,&quot;top&quot;:24.25,&quot;width&quot;:461.4}"/>
</p:tagLst>
</file>

<file path=ppt/theme/theme1.xml><?xml version="1.0" encoding="utf-8"?>
<a:theme xmlns:a="http://schemas.openxmlformats.org/drawingml/2006/main" name="code_number_popups">
  <a:themeElements>
    <a:clrScheme name="code_number_popup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_number_popup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ode_number_popu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nological_awakening">
  <a:themeElements>
    <a:clrScheme name="technological_awakeni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chnological_awakening">
      <a:majorFont>
        <a:latin typeface="隶书"/>
        <a:ea typeface="隶书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echnological_awaken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chnological_awaken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code_number_popups</Template>
  <TotalTime>0</TotalTime>
  <Words>15584</Words>
  <Application>WPS 演示</Application>
  <PresentationFormat>全屏显示(4:3)</PresentationFormat>
  <Paragraphs>1462</Paragraphs>
  <Slides>87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3" baseType="lpstr">
      <vt:lpstr>Arial</vt:lpstr>
      <vt:lpstr>宋体</vt:lpstr>
      <vt:lpstr>Wingdings</vt:lpstr>
      <vt:lpstr>Arial Rounded MT Bold</vt:lpstr>
      <vt:lpstr>Eurostile</vt:lpstr>
      <vt:lpstr>Segoe Print</vt:lpstr>
      <vt:lpstr>隶书</vt:lpstr>
      <vt:lpstr>Franklin Gothic Book</vt:lpstr>
      <vt:lpstr>Times New Roman</vt:lpstr>
      <vt:lpstr>Tahoma</vt:lpstr>
      <vt:lpstr>微软雅黑</vt:lpstr>
      <vt:lpstr>Arial Unicode MS</vt:lpstr>
      <vt:lpstr>code_number_popups</vt:lpstr>
      <vt:lpstr>Custom Design</vt:lpstr>
      <vt:lpstr>technological_awakening</vt:lpstr>
      <vt:lpstr>Visio.Drawing.11</vt:lpstr>
      <vt:lpstr>PowerPoint 演示文稿</vt:lpstr>
      <vt:lpstr>第7章 文件管理</vt:lpstr>
      <vt:lpstr>第七章  文件管理 </vt:lpstr>
      <vt:lpstr>第七章  文件管理</vt:lpstr>
      <vt:lpstr>第七章  文件管理 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7.3 文件目录 </vt:lpstr>
      <vt:lpstr>7.3 文件目录</vt:lpstr>
      <vt:lpstr>7.3 文件目录</vt:lpstr>
      <vt:lpstr>7.3 文件目录</vt:lpstr>
      <vt:lpstr>7.3 文件目录</vt:lpstr>
      <vt:lpstr>FCB包含信息</vt:lpstr>
      <vt:lpstr>FCB包含信息</vt:lpstr>
      <vt:lpstr>7.3 文件目录</vt:lpstr>
      <vt:lpstr>7.3 文件目录</vt:lpstr>
      <vt:lpstr>7.3 文件目录</vt:lpstr>
      <vt:lpstr>7.3 文件目录</vt:lpstr>
      <vt:lpstr>7.3 文件目录</vt:lpstr>
      <vt:lpstr>7.3 文件目录</vt:lpstr>
      <vt:lpstr>7.3 文件目录</vt:lpstr>
      <vt:lpstr>目录查询技术 </vt:lpstr>
      <vt:lpstr>PowerPoint 演示文稿</vt:lpstr>
      <vt:lpstr>PowerPoint 演示文稿</vt:lpstr>
      <vt:lpstr>PowerPoint 演示文稿</vt:lpstr>
      <vt:lpstr>7.3 文件目录</vt:lpstr>
      <vt:lpstr>7.3 文件目录</vt:lpstr>
      <vt:lpstr>7.3 文件目录</vt:lpstr>
      <vt:lpstr>7.3 文件目录</vt:lpstr>
      <vt:lpstr>索引结点</vt:lpstr>
      <vt:lpstr>索引结点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7.5  文件保护</vt:lpstr>
      <vt:lpstr>7.5  文件保护</vt:lpstr>
      <vt:lpstr>7.5  文件保护</vt:lpstr>
      <vt:lpstr>7.5  文件保护</vt:lpstr>
      <vt:lpstr>7.5  文件保护</vt:lpstr>
      <vt:lpstr>7.5  文件保护</vt:lpstr>
      <vt:lpstr>7.5  文件保护</vt:lpstr>
      <vt:lpstr>7.5  文件保护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邹建伟</dc:creator>
  <cp:lastModifiedBy>WPS_1646310928</cp:lastModifiedBy>
  <cp:revision>1164</cp:revision>
  <dcterms:created xsi:type="dcterms:W3CDTF">2002-02-05T11:01:00Z</dcterms:created>
  <dcterms:modified xsi:type="dcterms:W3CDTF">2025-05-11T12:31:36Z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A272F16F507949398A7872DAC275FD77_12</vt:lpwstr>
  </property>
</Properties>
</file>